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1"/>
  </p:notesMasterIdLst>
  <p:sldIdLst>
    <p:sldId id="256" r:id="rId5"/>
    <p:sldId id="507" r:id="rId6"/>
    <p:sldId id="257" r:id="rId7"/>
    <p:sldId id="258" r:id="rId8"/>
    <p:sldId id="505" r:id="rId9"/>
    <p:sldId id="260" r:id="rId10"/>
    <p:sldId id="265" r:id="rId11"/>
    <p:sldId id="261" r:id="rId12"/>
    <p:sldId id="276" r:id="rId13"/>
    <p:sldId id="510" r:id="rId14"/>
    <p:sldId id="266" r:id="rId15"/>
    <p:sldId id="508" r:id="rId16"/>
    <p:sldId id="509" r:id="rId17"/>
    <p:sldId id="485" r:id="rId18"/>
    <p:sldId id="278" r:id="rId19"/>
    <p:sldId id="271" r:id="rId20"/>
  </p:sldIdLst>
  <p:sldSz cx="9144000" cy="6858000" type="screen4x3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6CDD2"/>
          </a:solidFill>
        </a:fill>
      </a:tcStyle>
    </a:wholeTbl>
    <a:band2H>
      <a:tcTxStyle/>
      <a:tcStyle>
        <a:tcBdr/>
        <a:fill>
          <a:solidFill>
            <a:srgbClr val="F3E8E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D3CC"/>
          </a:solidFill>
        </a:fill>
      </a:tcStyle>
    </a:wholeTbl>
    <a:band2H>
      <a:tcTxStyle/>
      <a:tcStyle>
        <a:tcBdr/>
        <a:fill>
          <a:solidFill>
            <a:srgbClr val="F9EAE7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DACD"/>
          </a:solidFill>
        </a:fill>
      </a:tcStyle>
    </a:wholeTbl>
    <a:band2H>
      <a:tcTxStyle/>
      <a:tcStyle>
        <a:tcBdr/>
        <a:fill>
          <a:solidFill>
            <a:srgbClr val="FEED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7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a Scherer" userId="59fbfdc8-482d-4808-a750-9a95f01eedad" providerId="ADAL" clId="{AFFCD0A2-DD01-4158-8993-FD9D2DC7D149}"/>
    <pc:docChg chg="custSel modSld">
      <pc:chgData name="Alisa Scherer" userId="59fbfdc8-482d-4808-a750-9a95f01eedad" providerId="ADAL" clId="{AFFCD0A2-DD01-4158-8993-FD9D2DC7D149}" dt="2024-10-09T11:59:07.962" v="174" actId="20577"/>
      <pc:docMkLst>
        <pc:docMk/>
      </pc:docMkLst>
      <pc:sldChg chg="modSp">
        <pc:chgData name="Alisa Scherer" userId="59fbfdc8-482d-4808-a750-9a95f01eedad" providerId="ADAL" clId="{AFFCD0A2-DD01-4158-8993-FD9D2DC7D149}" dt="2024-10-09T11:59:07.962" v="174" actId="20577"/>
        <pc:sldMkLst>
          <pc:docMk/>
          <pc:sldMk cId="2387762114" sldId="271"/>
        </pc:sldMkLst>
        <pc:spChg chg="mod">
          <ac:chgData name="Alisa Scherer" userId="59fbfdc8-482d-4808-a750-9a95f01eedad" providerId="ADAL" clId="{AFFCD0A2-DD01-4158-8993-FD9D2DC7D149}" dt="2024-10-09T11:59:07.962" v="174" actId="20577"/>
          <ac:spMkLst>
            <pc:docMk/>
            <pc:sldMk cId="2387762114" sldId="271"/>
            <ac:spMk id="4" creationId="{068A94A8-B818-47BC-8168-80CFB67E226E}"/>
          </ac:spMkLst>
        </pc:spChg>
      </pc:sldChg>
      <pc:sldChg chg="modSp">
        <pc:chgData name="Alisa Scherer" userId="59fbfdc8-482d-4808-a750-9a95f01eedad" providerId="ADAL" clId="{AFFCD0A2-DD01-4158-8993-FD9D2DC7D149}" dt="2024-10-09T11:58:51.590" v="171" actId="20577"/>
        <pc:sldMkLst>
          <pc:docMk/>
          <pc:sldMk cId="0" sldId="278"/>
        </pc:sldMkLst>
        <pc:spChg chg="mod">
          <ac:chgData name="Alisa Scherer" userId="59fbfdc8-482d-4808-a750-9a95f01eedad" providerId="ADAL" clId="{AFFCD0A2-DD01-4158-8993-FD9D2DC7D149}" dt="2024-10-09T11:58:51.590" v="171" actId="20577"/>
          <ac:spMkLst>
            <pc:docMk/>
            <pc:sldMk cId="0" sldId="278"/>
            <ac:spMk id="225" creationId="{00000000-0000-0000-0000-000000000000}"/>
          </ac:spMkLst>
        </pc:spChg>
      </pc:sldChg>
      <pc:sldChg chg="modSp">
        <pc:chgData name="Alisa Scherer" userId="59fbfdc8-482d-4808-a750-9a95f01eedad" providerId="ADAL" clId="{AFFCD0A2-DD01-4158-8993-FD9D2DC7D149}" dt="2024-10-09T11:58:40.897" v="167" actId="20577"/>
        <pc:sldMkLst>
          <pc:docMk/>
          <pc:sldMk cId="2744036593" sldId="485"/>
        </pc:sldMkLst>
        <pc:spChg chg="mod">
          <ac:chgData name="Alisa Scherer" userId="59fbfdc8-482d-4808-a750-9a95f01eedad" providerId="ADAL" clId="{AFFCD0A2-DD01-4158-8993-FD9D2DC7D149}" dt="2024-10-09T11:58:40.897" v="167" actId="20577"/>
          <ac:spMkLst>
            <pc:docMk/>
            <pc:sldMk cId="2744036593" sldId="485"/>
            <ac:spMk id="216" creationId="{00000000-0000-0000-0000-000000000000}"/>
          </ac:spMkLst>
        </pc:spChg>
      </pc:sldChg>
      <pc:sldChg chg="modSp modAnim">
        <pc:chgData name="Alisa Scherer" userId="59fbfdc8-482d-4808-a750-9a95f01eedad" providerId="ADAL" clId="{AFFCD0A2-DD01-4158-8993-FD9D2DC7D149}" dt="2024-10-09T11:57:03.323" v="142" actId="404"/>
        <pc:sldMkLst>
          <pc:docMk/>
          <pc:sldMk cId="0" sldId="507"/>
        </pc:sldMkLst>
        <pc:spChg chg="mod">
          <ac:chgData name="Alisa Scherer" userId="59fbfdc8-482d-4808-a750-9a95f01eedad" providerId="ADAL" clId="{AFFCD0A2-DD01-4158-8993-FD9D2DC7D149}" dt="2024-10-09T11:57:03.323" v="142" actId="404"/>
          <ac:spMkLst>
            <pc:docMk/>
            <pc:sldMk cId="0" sldId="507"/>
            <ac:spMk id="136" creationId="{00000000-0000-0000-0000-000000000000}"/>
          </ac:spMkLst>
        </pc:spChg>
      </pc:sldChg>
      <pc:sldChg chg="modSp">
        <pc:chgData name="Alisa Scherer" userId="59fbfdc8-482d-4808-a750-9a95f01eedad" providerId="ADAL" clId="{AFFCD0A2-DD01-4158-8993-FD9D2DC7D149}" dt="2024-10-09T11:58:29.521" v="150" actId="20577"/>
        <pc:sldMkLst>
          <pc:docMk/>
          <pc:sldMk cId="0" sldId="509"/>
        </pc:sldMkLst>
        <pc:spChg chg="mod">
          <ac:chgData name="Alisa Scherer" userId="59fbfdc8-482d-4808-a750-9a95f01eedad" providerId="ADAL" clId="{AFFCD0A2-DD01-4158-8993-FD9D2DC7D149}" dt="2024-10-09T11:58:29.521" v="150" actId="20577"/>
          <ac:spMkLst>
            <pc:docMk/>
            <pc:sldMk cId="0" sldId="509"/>
            <ac:spMk id="216" creationId="{00000000-0000-0000-0000-000000000000}"/>
          </ac:spMkLst>
        </pc:spChg>
      </pc:sldChg>
    </pc:docChg>
  </pc:docChgLst>
  <pc:docChgLst>
    <pc:chgData name="Patrick Schneiderbanger" userId="eee9578c-156d-4912-8a07-ccec2952e2d5" providerId="ADAL" clId="{70A245CA-A886-40E6-85A1-D1F2FF0DB164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Entwicklung</a:t>
            </a:r>
            <a:r>
              <a:rPr dirty="0"/>
              <a:t> / </a:t>
            </a:r>
            <a:r>
              <a:rPr dirty="0" err="1"/>
              <a:t>Chancen</a:t>
            </a:r>
            <a:r>
              <a:rPr dirty="0"/>
              <a:t>:</a:t>
            </a:r>
          </a:p>
          <a:p>
            <a:r>
              <a:rPr dirty="0" err="1"/>
              <a:t>Aktueller</a:t>
            </a:r>
            <a:r>
              <a:rPr dirty="0"/>
              <a:t> </a:t>
            </a:r>
            <a:r>
              <a:rPr dirty="0" err="1"/>
              <a:t>Pflegekräftebedarf</a:t>
            </a:r>
            <a:r>
              <a:rPr dirty="0"/>
              <a:t> in Deutschland</a:t>
            </a:r>
          </a:p>
          <a:p>
            <a:r>
              <a:rPr dirty="0"/>
              <a:t>20.000 </a:t>
            </a:r>
            <a:r>
              <a:rPr dirty="0" err="1"/>
              <a:t>offene</a:t>
            </a:r>
            <a:r>
              <a:rPr dirty="0"/>
              <a:t> </a:t>
            </a:r>
            <a:r>
              <a:rPr dirty="0" err="1"/>
              <a:t>Stellen</a:t>
            </a:r>
            <a:r>
              <a:rPr dirty="0"/>
              <a:t> </a:t>
            </a:r>
            <a:r>
              <a:rPr dirty="0" err="1"/>
              <a:t>für</a:t>
            </a:r>
            <a:r>
              <a:rPr dirty="0"/>
              <a:t> </a:t>
            </a:r>
            <a:r>
              <a:rPr dirty="0" err="1"/>
              <a:t>Altenpfleger</a:t>
            </a:r>
            <a:endParaRPr dirty="0"/>
          </a:p>
          <a:p>
            <a:r>
              <a:rPr dirty="0"/>
              <a:t>18.000 </a:t>
            </a:r>
            <a:r>
              <a:rPr dirty="0" err="1"/>
              <a:t>offene</a:t>
            </a:r>
            <a:r>
              <a:rPr dirty="0"/>
              <a:t> </a:t>
            </a:r>
            <a:r>
              <a:rPr dirty="0" err="1"/>
              <a:t>Stellen</a:t>
            </a:r>
            <a:r>
              <a:rPr dirty="0"/>
              <a:t> </a:t>
            </a:r>
            <a:r>
              <a:rPr dirty="0" err="1"/>
              <a:t>für</a:t>
            </a:r>
            <a:r>
              <a:rPr dirty="0"/>
              <a:t> </a:t>
            </a:r>
            <a:r>
              <a:rPr dirty="0" err="1"/>
              <a:t>Krankenpfleger</a:t>
            </a:r>
            <a:endParaRPr dirty="0"/>
          </a:p>
          <a:p>
            <a:r>
              <a:rPr dirty="0"/>
              <a:t>Der </a:t>
            </a:r>
            <a:r>
              <a:rPr dirty="0" err="1"/>
              <a:t>absehbare</a:t>
            </a:r>
            <a:r>
              <a:rPr dirty="0"/>
              <a:t> </a:t>
            </a:r>
            <a:r>
              <a:rPr dirty="0" err="1"/>
              <a:t>demografische</a:t>
            </a:r>
            <a:r>
              <a:rPr dirty="0"/>
              <a:t> </a:t>
            </a:r>
            <a:r>
              <a:rPr dirty="0" err="1"/>
              <a:t>Wandel</a:t>
            </a:r>
            <a:r>
              <a:rPr dirty="0"/>
              <a:t> in Deutschland </a:t>
            </a:r>
            <a:r>
              <a:rPr dirty="0" err="1"/>
              <a:t>führt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etwa</a:t>
            </a:r>
            <a:r>
              <a:rPr dirty="0"/>
              <a:t> 60% </a:t>
            </a:r>
            <a:r>
              <a:rPr dirty="0" err="1"/>
              <a:t>mehr</a:t>
            </a:r>
            <a:r>
              <a:rPr dirty="0"/>
              <a:t> </a:t>
            </a:r>
            <a:r>
              <a:rPr dirty="0" err="1"/>
              <a:t>Pflegebedürftigen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Jahr</a:t>
            </a:r>
            <a:r>
              <a:rPr dirty="0"/>
              <a:t> 2030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Vergleich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heute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7C5F1F-925D-4729-B357-0B3C71B62512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813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text"/>
          <p:cNvSpPr txBox="1">
            <a:spLocks noGrp="1"/>
          </p:cNvSpPr>
          <p:nvPr>
            <p:ph type="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</p:spPr>
        <p:txBody>
          <a:bodyPr anchor="b"/>
          <a:lstStyle>
            <a:lvl1pPr>
              <a:defRPr sz="6600"/>
            </a:lvl1pPr>
          </a:lstStyle>
          <a:p>
            <a:r>
              <a:t>Titeltext</a:t>
            </a:r>
          </a:p>
        </p:txBody>
      </p:sp>
      <p:sp>
        <p:nvSpPr>
          <p:cNvPr id="1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eltext"/>
          <p:cNvSpPr txBox="1">
            <a:spLocks noGrp="1"/>
          </p:cNvSpPr>
          <p:nvPr>
            <p:ph type="title"/>
          </p:nvPr>
        </p:nvSpPr>
        <p:spPr>
          <a:xfrm>
            <a:off x="301752" y="5495278"/>
            <a:ext cx="7772401" cy="594627"/>
          </a:xfrm>
          <a:prstGeom prst="rect">
            <a:avLst/>
          </a:prstGeom>
        </p:spPr>
        <p:txBody>
          <a:bodyPr anchor="b"/>
          <a:lstStyle>
            <a:lvl1pPr algn="ctr">
              <a:defRPr sz="2200" b="1"/>
            </a:lvl1pPr>
          </a:lstStyle>
          <a:p>
            <a:r>
              <a:t>Titeltext</a:t>
            </a:r>
          </a:p>
        </p:txBody>
      </p:sp>
      <p:sp>
        <p:nvSpPr>
          <p:cNvPr id="92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8458200" cy="54864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301752" y="6096000"/>
            <a:ext cx="7772401" cy="61264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FontTx/>
              <a:buNone/>
              <a:defRPr sz="1600"/>
            </a:lvl1pPr>
            <a:lvl2pPr marL="0" indent="457200" algn="ctr">
              <a:spcBef>
                <a:spcPts val="300"/>
              </a:spcBef>
              <a:buClrTx/>
              <a:buSzTx/>
              <a:buFontTx/>
              <a:buNone/>
              <a:defRPr sz="1600"/>
            </a:lvl2pPr>
            <a:lvl3pPr marL="0" indent="914400" algn="ctr">
              <a:spcBef>
                <a:spcPts val="300"/>
              </a:spcBef>
              <a:buClrTx/>
              <a:buSzTx/>
              <a:buFontTx/>
              <a:buNone/>
              <a:defRPr sz="1600"/>
            </a:lvl3pPr>
            <a:lvl4pPr marL="0" indent="1371600" algn="ctr">
              <a:spcBef>
                <a:spcPts val="300"/>
              </a:spcBef>
              <a:buClrTx/>
              <a:buSzTx/>
              <a:buFontTx/>
              <a:buNone/>
              <a:defRPr sz="1600"/>
            </a:lvl4pPr>
            <a:lvl5pPr marL="0" indent="1828800" algn="ctr">
              <a:spcBef>
                <a:spcPts val="300"/>
              </a:spcBef>
              <a:buClrTx/>
              <a:buSzTx/>
              <a:buFontTx/>
              <a:buNone/>
              <a:defRPr sz="16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zwei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el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0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2185989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3" name="Textplatzhalter 4"/>
          <p:cNvSpPr>
            <a:spLocks noGrp="1"/>
          </p:cNvSpPr>
          <p:nvPr>
            <p:ph type="body" sz="half" idx="21"/>
          </p:nvPr>
        </p:nvSpPr>
        <p:spPr>
          <a:xfrm>
            <a:off x="457200" y="3938587"/>
            <a:ext cx="8229600" cy="21875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3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text"/>
          <p:cNvSpPr txBox="1">
            <a:spLocks noGrp="1"/>
          </p:cNvSpPr>
          <p:nvPr>
            <p:ph type="title"/>
          </p:nvPr>
        </p:nvSpPr>
        <p:spPr>
          <a:xfrm>
            <a:off x="722312" y="5486400"/>
            <a:ext cx="7659688" cy="1168400"/>
          </a:xfrm>
          <a:prstGeom prst="rect">
            <a:avLst/>
          </a:prstGeom>
        </p:spPr>
        <p:txBody>
          <a:bodyPr anchor="t"/>
          <a:lstStyle>
            <a:lvl1pPr>
              <a:defRPr sz="3600" cap="all"/>
            </a:lvl1pPr>
          </a:lstStyle>
          <a:p>
            <a:r>
              <a:t>Titeltext</a:t>
            </a:r>
          </a:p>
        </p:txBody>
      </p:sp>
      <p:sp>
        <p:nvSpPr>
          <p:cNvPr id="3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3852862"/>
            <a:ext cx="6135689" cy="163353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1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457200" y="1536191"/>
            <a:ext cx="3657600" cy="459029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677862" indent="-266700">
              <a:spcBef>
                <a:spcPts val="600"/>
              </a:spcBef>
              <a:defRPr sz="2800"/>
            </a:lvl2pPr>
            <a:lvl3pPr marL="1096327" indent="-320039">
              <a:spcBef>
                <a:spcPts val="600"/>
              </a:spcBef>
              <a:defRPr sz="2800"/>
            </a:lvl3pPr>
            <a:lvl4pPr marL="1406525" indent="-355600">
              <a:spcBef>
                <a:spcPts val="600"/>
              </a:spcBef>
              <a:defRPr sz="2800"/>
            </a:lvl4pPr>
            <a:lvl5pPr marL="1681162" indent="-355599">
              <a:spcBef>
                <a:spcPts val="600"/>
              </a:spcBef>
              <a:defRPr sz="2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3657600" cy="639763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B13F9A"/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B13F9A"/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B13F9A"/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B13F9A"/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B13F9A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419600" y="1535112"/>
            <a:ext cx="3657600" cy="639763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B13F9A"/>
                </a:solidFill>
              </a:defRPr>
            </a:pPr>
            <a:endParaRPr/>
          </a:p>
        </p:txBody>
      </p:sp>
      <p:sp>
        <p:nvSpPr>
          <p:cNvPr id="5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xfrm>
            <a:off x="304800" y="5495544"/>
            <a:ext cx="7772401" cy="594361"/>
          </a:xfrm>
          <a:prstGeom prst="rect">
            <a:avLst/>
          </a:prstGeom>
        </p:spPr>
        <p:txBody>
          <a:bodyPr anchor="b"/>
          <a:lstStyle>
            <a:lvl1pPr algn="ctr">
              <a:defRPr sz="2200" b="1"/>
            </a:lvl1pPr>
          </a:lstStyle>
          <a:p>
            <a:r>
              <a:t>Titeltext</a:t>
            </a:r>
          </a:p>
        </p:txBody>
      </p:sp>
      <p:sp>
        <p:nvSpPr>
          <p:cNvPr id="83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304799" y="6096000"/>
            <a:ext cx="7772401" cy="609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FontTx/>
              <a:buNone/>
              <a:defRPr sz="1600"/>
            </a:lvl1pPr>
            <a:lvl2pPr marL="0" indent="457200" algn="ctr">
              <a:spcBef>
                <a:spcPts val="300"/>
              </a:spcBef>
              <a:buClrTx/>
              <a:buSzTx/>
              <a:buFontTx/>
              <a:buNone/>
              <a:defRPr sz="1600"/>
            </a:lvl2pPr>
            <a:lvl3pPr marL="0" indent="914400" algn="ctr">
              <a:spcBef>
                <a:spcPts val="300"/>
              </a:spcBef>
              <a:buClrTx/>
              <a:buSzTx/>
              <a:buFontTx/>
              <a:buNone/>
              <a:defRPr sz="1600"/>
            </a:lvl3pPr>
            <a:lvl4pPr marL="0" indent="1371600" algn="ctr">
              <a:spcBef>
                <a:spcPts val="300"/>
              </a:spcBef>
              <a:buClrTx/>
              <a:buSzTx/>
              <a:buFontTx/>
              <a:buNone/>
              <a:defRPr sz="1600"/>
            </a:lvl4pPr>
            <a:lvl5pPr marL="0" indent="1828800" algn="ctr">
              <a:spcBef>
                <a:spcPts val="300"/>
              </a:spcBef>
              <a:buClrTx/>
              <a:buSzTx/>
              <a:buFontTx/>
              <a:buNone/>
              <a:defRPr sz="16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B13F9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Titel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5" name="Textebene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8531225" y="5707626"/>
            <a:ext cx="549275" cy="278273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lIns="0" tIns="0" rIns="0" bIns="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solidFill>
            <a:srgbClr val="B13F9A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solidFill>
            <a:srgbClr val="B13F9A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solidFill>
            <a:srgbClr val="B13F9A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solidFill>
            <a:srgbClr val="B13F9A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solidFill>
            <a:srgbClr val="B13F9A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solidFill>
            <a:srgbClr val="B13F9A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solidFill>
            <a:srgbClr val="B13F9A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solidFill>
            <a:srgbClr val="B13F9A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solidFill>
            <a:srgbClr val="B13F9A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2286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62622" marR="0" indent="-25145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55687" marR="0" indent="-2794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365250" marR="0" indent="-31432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684791" marR="0" indent="-35922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1841862" marR="0" indent="-28738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024742" marR="0" indent="-28738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2207623" marR="0" indent="-28738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2390502" marR="0" indent="-28738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 txBox="1">
            <a:spLocks noGrp="1"/>
          </p:cNvSpPr>
          <p:nvPr>
            <p:ph type="title"/>
          </p:nvPr>
        </p:nvSpPr>
        <p:spPr>
          <a:xfrm>
            <a:off x="2783411" y="271041"/>
            <a:ext cx="5190157" cy="9874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12063">
              <a:defRPr sz="2856" b="1" spc="-89">
                <a:solidFill>
                  <a:srgbClr val="51253A"/>
                </a:solidFill>
              </a:defRPr>
            </a:lvl1pPr>
          </a:lstStyle>
          <a:p>
            <a:r>
              <a:rPr sz="3200" dirty="0"/>
              <a:t>Staatliche </a:t>
            </a:r>
            <a:r>
              <a:rPr sz="3200" dirty="0" err="1"/>
              <a:t>Berufsfachschule</a:t>
            </a:r>
            <a:r>
              <a:rPr sz="3200" dirty="0"/>
              <a:t> </a:t>
            </a:r>
            <a:r>
              <a:rPr sz="3200" dirty="0" err="1"/>
              <a:t>für</a:t>
            </a:r>
            <a:r>
              <a:rPr sz="3200" dirty="0"/>
              <a:t> </a:t>
            </a:r>
            <a:r>
              <a:rPr sz="3200" dirty="0" err="1"/>
              <a:t>Sozialpflege</a:t>
            </a:r>
            <a:r>
              <a:rPr sz="3200" dirty="0"/>
              <a:t> Aschaffenburg</a:t>
            </a:r>
          </a:p>
        </p:txBody>
      </p:sp>
      <p:pic>
        <p:nvPicPr>
          <p:cNvPr id="116" name="Grafik 0" descr="Grafik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9512" y="228600"/>
            <a:ext cx="1317626" cy="987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-311623" y="1776360"/>
            <a:ext cx="3210014" cy="240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Text"/>
          <p:cNvSpPr txBox="1"/>
          <p:nvPr/>
        </p:nvSpPr>
        <p:spPr>
          <a:xfrm>
            <a:off x="4331122" y="3262456"/>
            <a:ext cx="502734" cy="33028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defRPr sz="1900"/>
            </a:pPr>
            <a:endParaRPr/>
          </a:p>
        </p:txBody>
      </p:sp>
      <p:sp>
        <p:nvSpPr>
          <p:cNvPr id="2" name="Rechteck 1"/>
          <p:cNvSpPr/>
          <p:nvPr/>
        </p:nvSpPr>
        <p:spPr>
          <a:xfrm>
            <a:off x="261856" y="551723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BFS für Sozialpflege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Seidelstraße 4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63741 Aschaffenburg</a:t>
            </a:r>
          </a:p>
        </p:txBody>
      </p:sp>
      <p:sp>
        <p:nvSpPr>
          <p:cNvPr id="3" name="Rechteck 2"/>
          <p:cNvSpPr/>
          <p:nvPr/>
        </p:nvSpPr>
        <p:spPr>
          <a:xfrm>
            <a:off x="4426343" y="57942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bszab.de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06021-583850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bfs-sozialpflege@bszab.de</a:t>
            </a:r>
          </a:p>
        </p:txBody>
      </p:sp>
      <p:pic>
        <p:nvPicPr>
          <p:cNvPr id="1026" name="Picture 2" descr="Pfleger, Krankenpflege, Pflege">
            <a:extLst>
              <a:ext uri="{FF2B5EF4-FFF2-40B4-BE49-F238E27FC236}">
                <a16:creationId xmlns:a16="http://schemas.microsoft.com/office/drawing/2014/main" id="{8301B2A5-80E4-440E-9B72-01470E614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24"/>
          <a:stretch/>
        </p:blipFill>
        <p:spPr bwMode="auto">
          <a:xfrm>
            <a:off x="2781921" y="2189882"/>
            <a:ext cx="2210348" cy="3661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rsonen Mit Behinderungen, Behinderung">
            <a:extLst>
              <a:ext uri="{FF2B5EF4-FFF2-40B4-BE49-F238E27FC236}">
                <a16:creationId xmlns:a16="http://schemas.microsoft.com/office/drawing/2014/main" id="{7BF2E152-F905-49E5-AF6F-4B8DA0D39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8" r="7586"/>
          <a:stretch/>
        </p:blipFill>
        <p:spPr bwMode="auto">
          <a:xfrm>
            <a:off x="5160043" y="1523557"/>
            <a:ext cx="3377577" cy="2913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6"/>
          <p:cNvGrpSpPr/>
          <p:nvPr/>
        </p:nvGrpSpPr>
        <p:grpSpPr>
          <a:xfrm>
            <a:off x="838199" y="266700"/>
            <a:ext cx="7804151" cy="904876"/>
            <a:chOff x="0" y="0"/>
            <a:chExt cx="7804150" cy="904874"/>
          </a:xfrm>
        </p:grpSpPr>
        <p:pic>
          <p:nvPicPr>
            <p:cNvPr id="184" name="Picture 17" descr="Picture 1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92785" cy="904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Rectangle 19"/>
            <p:cNvSpPr txBox="1"/>
            <p:nvPr/>
          </p:nvSpPr>
          <p:spPr>
            <a:xfrm>
              <a:off x="1485940" y="301624"/>
              <a:ext cx="6318211" cy="246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700">
                  <a:solidFill>
                    <a:srgbClr val="852F7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Staatliche Berufsfachschule für Sozialpflege Aschaffenburg</a:t>
              </a:r>
            </a:p>
          </p:txBody>
        </p:sp>
      </p:grpSp>
      <p:pic>
        <p:nvPicPr>
          <p:cNvPr id="2" name="VID-20220408-WA0002~3">
            <a:hlinkClick r:id="" action="ppaction://media"/>
            <a:extLst>
              <a:ext uri="{FF2B5EF4-FFF2-40B4-BE49-F238E27FC236}">
                <a16:creationId xmlns:a16="http://schemas.microsoft.com/office/drawing/2014/main" id="{EBB36C7E-1088-4562-BEE1-59028A72C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5895" y="1025110"/>
            <a:ext cx="3048000" cy="53848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83905D0-A66D-42BA-ADB9-1D7049C27F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3" b="6222"/>
          <a:stretch/>
        </p:blipFill>
        <p:spPr>
          <a:xfrm>
            <a:off x="436616" y="1171577"/>
            <a:ext cx="3775046" cy="5405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022339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 Box 6"/>
          <p:cNvSpPr txBox="1"/>
          <p:nvPr/>
        </p:nvSpPr>
        <p:spPr>
          <a:xfrm>
            <a:off x="1074199" y="1550452"/>
            <a:ext cx="3870961" cy="1055608"/>
          </a:xfrm>
          <a:prstGeom prst="roundRect">
            <a:avLst/>
          </a:prstGeom>
          <a:solidFill>
            <a:schemeClr val="accent1"/>
          </a:solidFill>
          <a:ln>
            <a:solidFill>
              <a:srgbClr val="2D2D8A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spcBef>
                <a:spcPts val="1600"/>
              </a:spcBef>
              <a:defRPr sz="2800" b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Zukunftschancen</a:t>
            </a:r>
            <a:r>
              <a:rPr dirty="0"/>
              <a:t>- </a:t>
            </a:r>
            <a:r>
              <a:rPr dirty="0" err="1"/>
              <a:t>Bedarf</a:t>
            </a:r>
            <a:r>
              <a:rPr dirty="0"/>
              <a:t> an </a:t>
            </a:r>
            <a:r>
              <a:rPr dirty="0" err="1"/>
              <a:t>Pflegekräften</a:t>
            </a:r>
            <a:endParaRPr dirty="0"/>
          </a:p>
        </p:txBody>
      </p:sp>
      <p:grpSp>
        <p:nvGrpSpPr>
          <p:cNvPr id="199" name="Group 16"/>
          <p:cNvGrpSpPr/>
          <p:nvPr/>
        </p:nvGrpSpPr>
        <p:grpSpPr>
          <a:xfrm>
            <a:off x="838199" y="266700"/>
            <a:ext cx="7804151" cy="904876"/>
            <a:chOff x="0" y="0"/>
            <a:chExt cx="7804150" cy="904874"/>
          </a:xfrm>
        </p:grpSpPr>
        <p:pic>
          <p:nvPicPr>
            <p:cNvPr id="197" name="Picture 17" descr="Picture 1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92785" cy="904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" name="Rectangle 19"/>
            <p:cNvSpPr txBox="1"/>
            <p:nvPr/>
          </p:nvSpPr>
          <p:spPr>
            <a:xfrm>
              <a:off x="1485940" y="301624"/>
              <a:ext cx="6318211" cy="246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700">
                  <a:solidFill>
                    <a:srgbClr val="591F4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Staatliche Berufsfachschule für Sozialpflege Aschaffenburg</a:t>
              </a:r>
            </a:p>
          </p:txBody>
        </p:sp>
      </p:grpSp>
      <p:pic>
        <p:nvPicPr>
          <p:cNvPr id="200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4199" y="3019356"/>
            <a:ext cx="6138183" cy="3838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14999" y="1394825"/>
            <a:ext cx="2032327" cy="1366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3"/>
          <p:cNvSpPr txBox="1">
            <a:spLocks noGrp="1"/>
          </p:cNvSpPr>
          <p:nvPr>
            <p:ph type="title"/>
          </p:nvPr>
        </p:nvSpPr>
        <p:spPr>
          <a:xfrm>
            <a:off x="1484591" y="1653819"/>
            <a:ext cx="6048376" cy="649288"/>
          </a:xfrm>
          <a:prstGeom prst="roundRect">
            <a:avLst/>
          </a:prstGeom>
          <a:solidFill>
            <a:schemeClr val="accent1"/>
          </a:solidFill>
          <a:ln w="9525">
            <a:solidFill>
              <a:srgbClr val="2D2D8A"/>
            </a:solidFill>
            <a:miter lim="800000"/>
          </a:ln>
        </p:spPr>
        <p:txBody>
          <a:bodyPr>
            <a:normAutofit fontScale="90000"/>
          </a:bodyPr>
          <a:lstStyle>
            <a:lvl1pPr algn="ctr">
              <a:defRPr sz="3600" b="1">
                <a:solidFill>
                  <a:srgbClr val="FFFFFF"/>
                </a:solidFill>
              </a:defRPr>
            </a:lvl1pPr>
          </a:lstStyle>
          <a:p>
            <a:r>
              <a:t>Weiterbildungsmöglichkeiten</a:t>
            </a:r>
          </a:p>
        </p:txBody>
      </p:sp>
      <p:sp>
        <p:nvSpPr>
          <p:cNvPr id="206" name="Rectangle 2"/>
          <p:cNvSpPr txBox="1">
            <a:spLocks noGrp="1"/>
          </p:cNvSpPr>
          <p:nvPr>
            <p:ph type="body" sz="half" idx="1"/>
          </p:nvPr>
        </p:nvSpPr>
        <p:spPr>
          <a:xfrm>
            <a:off x="684212" y="3141663"/>
            <a:ext cx="7416801" cy="3024188"/>
          </a:xfrm>
          <a:prstGeom prst="roundRect">
            <a:avLst/>
          </a:prstGeom>
          <a:solidFill>
            <a:srgbClr val="DEC2E4"/>
          </a:solidFill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defRPr sz="2800" b="1">
                <a:solidFill>
                  <a:srgbClr val="591F4D"/>
                </a:solidFill>
              </a:defRPr>
            </a:pPr>
            <a:r>
              <a:rPr dirty="0" err="1"/>
              <a:t>Pflegefachkraft</a:t>
            </a:r>
            <a:r>
              <a:rPr dirty="0"/>
              <a:t> (</a:t>
            </a:r>
            <a:r>
              <a:rPr dirty="0" err="1"/>
              <a:t>Gesundheits</a:t>
            </a:r>
            <a:r>
              <a:rPr dirty="0"/>
              <a:t>- und </a:t>
            </a:r>
            <a:r>
              <a:rPr dirty="0" err="1"/>
              <a:t>Krankenpflege</a:t>
            </a:r>
            <a:r>
              <a:rPr dirty="0"/>
              <a:t>, </a:t>
            </a:r>
            <a:r>
              <a:rPr dirty="0" err="1"/>
              <a:t>Altenpflege</a:t>
            </a:r>
            <a:r>
              <a:rPr dirty="0"/>
              <a:t>)</a:t>
            </a:r>
          </a:p>
          <a:p>
            <a:pPr>
              <a:spcBef>
                <a:spcPts val="600"/>
              </a:spcBef>
              <a:defRPr sz="2800" b="1">
                <a:solidFill>
                  <a:srgbClr val="591F4D"/>
                </a:solidFill>
              </a:defRPr>
            </a:pPr>
            <a:r>
              <a:rPr dirty="0" err="1"/>
              <a:t>Heilerziehungspflege</a:t>
            </a:r>
            <a:endParaRPr dirty="0"/>
          </a:p>
          <a:p>
            <a:pPr>
              <a:spcBef>
                <a:spcPts val="600"/>
              </a:spcBef>
              <a:defRPr sz="2800" b="1">
                <a:solidFill>
                  <a:srgbClr val="591F4D"/>
                </a:solidFill>
              </a:defRPr>
            </a:pPr>
            <a:r>
              <a:rPr dirty="0" err="1"/>
              <a:t>Notfallsanitäter</a:t>
            </a:r>
            <a:endParaRPr b="0" dirty="0"/>
          </a:p>
          <a:p>
            <a:pPr>
              <a:spcBef>
                <a:spcPts val="600"/>
              </a:spcBef>
              <a:defRPr sz="2800" b="1">
                <a:solidFill>
                  <a:srgbClr val="591F4D"/>
                </a:solidFill>
              </a:defRPr>
            </a:pPr>
            <a:r>
              <a:rPr dirty="0" err="1"/>
              <a:t>Physiotherapie</a:t>
            </a:r>
            <a:endParaRPr dirty="0"/>
          </a:p>
          <a:p>
            <a:pPr>
              <a:spcBef>
                <a:spcPts val="600"/>
              </a:spcBef>
              <a:defRPr sz="2800" b="1">
                <a:solidFill>
                  <a:srgbClr val="591F4D"/>
                </a:solidFill>
              </a:defRPr>
            </a:pPr>
            <a:r>
              <a:rPr dirty="0" err="1"/>
              <a:t>Ergotherapie</a:t>
            </a:r>
            <a:endParaRPr lang="de-DE" dirty="0"/>
          </a:p>
          <a:p>
            <a:pPr>
              <a:spcBef>
                <a:spcPts val="600"/>
              </a:spcBef>
              <a:defRPr sz="2800" b="1">
                <a:solidFill>
                  <a:srgbClr val="591F4D"/>
                </a:solidFill>
              </a:defRPr>
            </a:pPr>
            <a:r>
              <a:rPr lang="de-DE" dirty="0"/>
              <a:t>und viele weitere</a:t>
            </a:r>
            <a:endParaRPr dirty="0"/>
          </a:p>
        </p:txBody>
      </p:sp>
      <p:grpSp>
        <p:nvGrpSpPr>
          <p:cNvPr id="209" name="Group 16"/>
          <p:cNvGrpSpPr/>
          <p:nvPr/>
        </p:nvGrpSpPr>
        <p:grpSpPr>
          <a:xfrm>
            <a:off x="838199" y="266700"/>
            <a:ext cx="7804151" cy="904876"/>
            <a:chOff x="0" y="0"/>
            <a:chExt cx="7804150" cy="904874"/>
          </a:xfrm>
        </p:grpSpPr>
        <p:pic>
          <p:nvPicPr>
            <p:cNvPr id="207" name="Picture 17" descr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92785" cy="904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8" name="Rectangle 19"/>
            <p:cNvSpPr txBox="1"/>
            <p:nvPr/>
          </p:nvSpPr>
          <p:spPr>
            <a:xfrm>
              <a:off x="1485940" y="301624"/>
              <a:ext cx="6318211" cy="246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700">
                  <a:solidFill>
                    <a:srgbClr val="852F7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0" i="0" u="none" strike="noStrike" kern="0" cap="none" spc="0" normalizeH="0" baseline="0" noProof="0">
                  <a:ln>
                    <a:noFill/>
                  </a:ln>
                  <a:solidFill>
                    <a:srgbClr val="852F7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Staatliche Berufsfachschule für Sozialpflege Aschaffenburg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build="p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476265" y="2544984"/>
            <a:ext cx="5739810" cy="3908426"/>
          </a:xfrm>
          <a:prstGeom prst="roundRect">
            <a:avLst/>
          </a:prstGeom>
          <a:solidFill>
            <a:srgbClr val="DEC2E4"/>
          </a:solidFill>
          <a:ln w="9525">
            <a:solidFill>
              <a:srgbClr val="2D2D8A"/>
            </a:solidFill>
            <a:miter lim="800000"/>
          </a:ln>
        </p:spPr>
        <p:txBody>
          <a:bodyPr>
            <a:normAutofit/>
          </a:bodyPr>
          <a:lstStyle/>
          <a:p>
            <a:pPr marL="228600" indent="-114300">
              <a:spcBef>
                <a:spcPts val="500"/>
              </a:spcBef>
              <a:buSzTx/>
              <a:buNone/>
              <a:defRPr sz="2400" b="1">
                <a:solidFill>
                  <a:srgbClr val="591F4D"/>
                </a:solidFill>
              </a:defRPr>
            </a:pPr>
            <a:r>
              <a:rPr dirty="0" err="1"/>
              <a:t>Wir</a:t>
            </a:r>
            <a:r>
              <a:rPr dirty="0"/>
              <a:t> </a:t>
            </a:r>
            <a:r>
              <a:rPr dirty="0" err="1"/>
              <a:t>bieten</a:t>
            </a:r>
            <a:r>
              <a:rPr dirty="0"/>
              <a:t> </a:t>
            </a:r>
            <a:r>
              <a:rPr dirty="0" err="1"/>
              <a:t>euch</a:t>
            </a:r>
            <a:r>
              <a:rPr dirty="0"/>
              <a:t>:</a:t>
            </a:r>
          </a:p>
          <a:p>
            <a:pPr>
              <a:spcBef>
                <a:spcPts val="500"/>
              </a:spcBef>
              <a:defRPr sz="2400">
                <a:solidFill>
                  <a:srgbClr val="591F4D"/>
                </a:solidFill>
              </a:defRPr>
            </a:pPr>
            <a:r>
              <a:rPr dirty="0" err="1"/>
              <a:t>Engagierte</a:t>
            </a:r>
            <a:r>
              <a:rPr dirty="0"/>
              <a:t> </a:t>
            </a:r>
            <a:r>
              <a:rPr dirty="0" err="1"/>
              <a:t>Lehrkräfte</a:t>
            </a:r>
            <a:endParaRPr dirty="0"/>
          </a:p>
          <a:p>
            <a:pPr>
              <a:spcBef>
                <a:spcPts val="500"/>
              </a:spcBef>
              <a:defRPr sz="2400">
                <a:solidFill>
                  <a:srgbClr val="591F4D"/>
                </a:solidFill>
              </a:defRPr>
            </a:pPr>
            <a:r>
              <a:rPr dirty="0" err="1"/>
              <a:t>Individuelle</a:t>
            </a:r>
            <a:r>
              <a:rPr dirty="0"/>
              <a:t> </a:t>
            </a:r>
            <a:r>
              <a:rPr dirty="0" err="1"/>
              <a:t>Unterstützung</a:t>
            </a:r>
            <a:endParaRPr dirty="0"/>
          </a:p>
          <a:p>
            <a:pPr>
              <a:spcBef>
                <a:spcPts val="500"/>
              </a:spcBef>
              <a:defRPr sz="2400">
                <a:solidFill>
                  <a:srgbClr val="591F4D"/>
                </a:solidFill>
              </a:defRPr>
            </a:pPr>
            <a:r>
              <a:rPr dirty="0" err="1"/>
              <a:t>Verknüpfung</a:t>
            </a:r>
            <a:r>
              <a:rPr dirty="0"/>
              <a:t> von </a:t>
            </a:r>
            <a:r>
              <a:rPr dirty="0" err="1"/>
              <a:t>Theorie</a:t>
            </a:r>
            <a:r>
              <a:rPr dirty="0"/>
              <a:t> und Praxis</a:t>
            </a:r>
          </a:p>
          <a:p>
            <a:pPr>
              <a:spcBef>
                <a:spcPts val="500"/>
              </a:spcBef>
              <a:defRPr sz="2400">
                <a:solidFill>
                  <a:srgbClr val="591F4D"/>
                </a:solidFill>
              </a:defRPr>
            </a:pPr>
            <a:r>
              <a:rPr dirty="0" err="1"/>
              <a:t>Wertvolle</a:t>
            </a:r>
            <a:r>
              <a:rPr dirty="0"/>
              <a:t> </a:t>
            </a:r>
            <a:r>
              <a:rPr dirty="0" err="1"/>
              <a:t>Erfahrungen</a:t>
            </a:r>
            <a:r>
              <a:rPr dirty="0"/>
              <a:t> </a:t>
            </a:r>
            <a:r>
              <a:rPr dirty="0" err="1"/>
              <a:t>für</a:t>
            </a:r>
            <a:r>
              <a:rPr dirty="0"/>
              <a:t> die </a:t>
            </a:r>
            <a:r>
              <a:rPr dirty="0" err="1"/>
              <a:t>Entwicklung</a:t>
            </a:r>
            <a:r>
              <a:rPr dirty="0"/>
              <a:t> der </a:t>
            </a:r>
            <a:r>
              <a:rPr dirty="0" err="1"/>
              <a:t>eigenen</a:t>
            </a:r>
            <a:r>
              <a:rPr dirty="0"/>
              <a:t> </a:t>
            </a:r>
            <a:r>
              <a:rPr dirty="0" err="1"/>
              <a:t>Persönlichkeit</a:t>
            </a:r>
            <a:endParaRPr dirty="0"/>
          </a:p>
        </p:txBody>
      </p:sp>
      <p:grpSp>
        <p:nvGrpSpPr>
          <p:cNvPr id="217" name="Rectangle 3"/>
          <p:cNvGrpSpPr/>
          <p:nvPr/>
        </p:nvGrpSpPr>
        <p:grpSpPr>
          <a:xfrm>
            <a:off x="1476375" y="1105101"/>
            <a:ext cx="6048375" cy="1191813"/>
            <a:chOff x="0" y="-91874"/>
            <a:chExt cx="6048375" cy="1191812"/>
          </a:xfrm>
        </p:grpSpPr>
        <p:sp>
          <p:nvSpPr>
            <p:cNvPr id="215" name="Rechteck"/>
            <p:cNvSpPr/>
            <p:nvPr/>
          </p:nvSpPr>
          <p:spPr>
            <a:xfrm>
              <a:off x="0" y="0"/>
              <a:ext cx="6048375" cy="1008063"/>
            </a:xfrm>
            <a:prstGeom prst="roundRect">
              <a:avLst/>
            </a:prstGeom>
            <a:solidFill>
              <a:schemeClr val="accent1"/>
            </a:solidFill>
            <a:ln w="9525" cap="flat">
              <a:solidFill>
                <a:srgbClr val="2D2D8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rgbClr val="FFFFFF"/>
                  </a:solidFill>
                </a:defRPr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16" name="Anforderungen…"/>
            <p:cNvSpPr txBox="1"/>
            <p:nvPr/>
          </p:nvSpPr>
          <p:spPr>
            <a:xfrm>
              <a:off x="50482" y="-91874"/>
              <a:ext cx="5947411" cy="1191812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>
                  <a:solidFill>
                    <a:srgbClr val="FFFFFF"/>
                  </a:solidFill>
                </a:defRPr>
              </a:pPr>
              <a:r>
                <a:rPr kumimoji="0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Anforderungen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>
                  <a:solidFill>
                    <a:srgbClr val="FFFFFF"/>
                  </a:solidFill>
                </a:defRPr>
              </a:pPr>
              <a:r>
                <a: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an </a:t>
              </a:r>
              <a:r>
                <a:rPr kumimoji="0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uns</a:t>
              </a:r>
              <a:r>
                <a:rPr kumimoji="0" lang="de-DE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 Lehrkräfte</a:t>
              </a:r>
              <a:endParaRPr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grpSp>
        <p:nvGrpSpPr>
          <p:cNvPr id="220" name="Group 16"/>
          <p:cNvGrpSpPr/>
          <p:nvPr/>
        </p:nvGrpSpPr>
        <p:grpSpPr>
          <a:xfrm>
            <a:off x="838199" y="266700"/>
            <a:ext cx="7804151" cy="904876"/>
            <a:chOff x="0" y="0"/>
            <a:chExt cx="7804150" cy="904874"/>
          </a:xfrm>
        </p:grpSpPr>
        <p:pic>
          <p:nvPicPr>
            <p:cNvPr id="218" name="Picture 17" descr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92785" cy="904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" name="Rectangle 19"/>
            <p:cNvSpPr txBox="1"/>
            <p:nvPr/>
          </p:nvSpPr>
          <p:spPr>
            <a:xfrm>
              <a:off x="1485940" y="301624"/>
              <a:ext cx="6318211" cy="246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700">
                  <a:solidFill>
                    <a:srgbClr val="852F7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0" i="0" u="none" strike="noStrike" kern="0" cap="none" spc="0" normalizeH="0" baseline="0" noProof="0">
                  <a:ln>
                    <a:noFill/>
                  </a:ln>
                  <a:solidFill>
                    <a:srgbClr val="852F7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Staatliche Berufsfachschule für Sozialpflege Aschaffenburg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build="p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Rectangle 6"/>
          <p:cNvGrpSpPr/>
          <p:nvPr/>
        </p:nvGrpSpPr>
        <p:grpSpPr>
          <a:xfrm>
            <a:off x="954236" y="2420937"/>
            <a:ext cx="7130902" cy="4175422"/>
            <a:chOff x="-3035524" y="-1"/>
            <a:chExt cx="6693124" cy="4175421"/>
          </a:xfrm>
        </p:grpSpPr>
        <p:sp>
          <p:nvSpPr>
            <p:cNvPr id="212" name="Rechteck"/>
            <p:cNvSpPr/>
            <p:nvPr/>
          </p:nvSpPr>
          <p:spPr>
            <a:xfrm>
              <a:off x="-3035524" y="-1"/>
              <a:ext cx="6693124" cy="3887789"/>
            </a:xfrm>
            <a:prstGeom prst="roundRect">
              <a:avLst/>
            </a:prstGeom>
            <a:solidFill>
              <a:srgbClr val="DEC2E4"/>
            </a:solidFill>
            <a:ln w="9525" cap="flat">
              <a:solidFill>
                <a:srgbClr val="2D2D8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solidFill>
                    <a:srgbClr val="262673"/>
                  </a:solidFill>
                </a:defRPr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13" name="Wir wünschen uns von euch:…"/>
            <p:cNvSpPr txBox="1"/>
            <p:nvPr/>
          </p:nvSpPr>
          <p:spPr>
            <a:xfrm>
              <a:off x="-2870243" y="279437"/>
              <a:ext cx="6153017" cy="3895983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228600" marR="0" lvl="0" indent="-114300" algn="l" defTabSz="914400" rtl="0" eaLnBrk="1" fontAlgn="auto" latinLnBrk="0" hangingPunct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solidFill>
                    <a:srgbClr val="591F4D"/>
                  </a:solidFill>
                </a:defRPr>
              </a:pPr>
              <a:r>
                <a:rPr kumimoji="0" lang="de-DE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Zugangsvoraussetzungen:</a:t>
              </a:r>
              <a:endParaRPr lang="de-DE" sz="3200" b="1" i="0" u="none" strike="noStrike" kern="0" cap="none" spc="0" normalizeH="0" baseline="0" noProof="0" dirty="0">
                <a:ln>
                  <a:noFill/>
                </a:ln>
                <a:solidFill>
                  <a:srgbClr val="591F4D"/>
                </a:solidFill>
                <a:effectLst/>
                <a:uLnTx/>
                <a:uFillTx/>
                <a:latin typeface="Calibri"/>
                <a:cs typeface="Calibri"/>
              </a:endParaRPr>
            </a:p>
            <a:p>
              <a:pPr marL="342900" marR="0" lvl="0" indent="-2286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83D68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ea typeface="ＭＳ Ｐゴシック"/>
                  <a:cs typeface="Calibri"/>
                  <a:sym typeface="Calibri"/>
                </a:rPr>
                <a:t>Erfüllte Vollzeitschulpflicht</a:t>
              </a:r>
              <a:endParaRPr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591F4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endParaRPr>
            </a:p>
            <a:p>
              <a:pPr marL="342900" marR="0" lvl="0" indent="-2286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83D68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ea typeface="ＭＳ Ｐゴシック"/>
                  <a:cs typeface="Calibri"/>
                  <a:sym typeface="Calibri"/>
                </a:rPr>
                <a:t>Gesundheitliche Eignung</a:t>
              </a:r>
              <a:endParaRPr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591F4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endParaRPr>
            </a:p>
            <a:p>
              <a:pPr marL="228600" marR="0" lvl="0" indent="-114300" algn="l" defTabSz="914400" rtl="0" eaLnBrk="1" fontAlgn="auto" latinLnBrk="0" hangingPunct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solidFill>
                    <a:srgbClr val="591F4D"/>
                  </a:solidFill>
                </a:defRPr>
              </a:pP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Wir </a:t>
              </a:r>
              <a:r>
                <a:rPr kumimoji="0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wünschen</a:t>
              </a: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 </a:t>
              </a:r>
              <a:r>
                <a:rPr kumimoji="0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uns</a:t>
              </a: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 von </a:t>
              </a:r>
              <a:r>
                <a:rPr kumimoji="0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euch</a:t>
              </a: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: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591F4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342900" marR="0" lvl="0" indent="-228600" algn="l" defTabSz="914400" rtl="0" eaLnBrk="1" fontAlgn="auto" latinLnBrk="0" hangingPunct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B83D68"/>
                </a:buClr>
                <a:buSzPct val="100000"/>
                <a:buFont typeface="Arial"/>
                <a:buChar char="•"/>
                <a:tabLst/>
                <a:defRPr sz="2800">
                  <a:solidFill>
                    <a:srgbClr val="591F4D"/>
                  </a:solidFill>
                </a:defRPr>
              </a:pPr>
              <a:r>
                <a:rPr lang="de-DE" sz="2800" kern="0" dirty="0">
                  <a:solidFill>
                    <a:srgbClr val="591F4D"/>
                  </a:solidFill>
                  <a:latin typeface="Calibri"/>
                  <a:cs typeface="Calibri"/>
                  <a:sym typeface="Calibri"/>
                </a:rPr>
                <a:t>Verantwortungsbewusstsein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591F4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342900" marR="0" lvl="0" indent="-228600" algn="l" defTabSz="914400" rtl="0" eaLnBrk="1" fontAlgn="auto" latinLnBrk="0" hangingPunct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B83D68"/>
                </a:buClr>
                <a:buSzPct val="100000"/>
                <a:buFont typeface="Arial"/>
                <a:buChar char="•"/>
                <a:tabLst/>
                <a:defRPr sz="2800">
                  <a:solidFill>
                    <a:srgbClr val="591F4D"/>
                  </a:solidFill>
                </a:defRPr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Interesse an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Pflege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 und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Betreuung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591F4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342900" marR="0" lvl="0" indent="-228600" algn="l" defTabSz="914400" rtl="0" eaLnBrk="1" fontAlgn="auto" latinLnBrk="0" hangingPunct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B83D68"/>
                </a:buClr>
                <a:buSzPct val="100000"/>
                <a:buFont typeface="Arial"/>
                <a:buChar char="•"/>
                <a:tabLst/>
                <a:defRPr sz="2800">
                  <a:solidFill>
                    <a:srgbClr val="591F4D"/>
                  </a:solidFill>
                </a:defRPr>
              </a:pP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Möglichst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ein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91F4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Vorpraktikum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591F4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Rectangle 3"/>
          <p:cNvGrpSpPr/>
          <p:nvPr/>
        </p:nvGrpSpPr>
        <p:grpSpPr>
          <a:xfrm>
            <a:off x="1476375" y="1105101"/>
            <a:ext cx="6048375" cy="1191813"/>
            <a:chOff x="0" y="-91874"/>
            <a:chExt cx="6048375" cy="1191812"/>
          </a:xfrm>
        </p:grpSpPr>
        <p:sp>
          <p:nvSpPr>
            <p:cNvPr id="215" name="Rechteck"/>
            <p:cNvSpPr/>
            <p:nvPr/>
          </p:nvSpPr>
          <p:spPr>
            <a:xfrm>
              <a:off x="0" y="0"/>
              <a:ext cx="6048375" cy="1008063"/>
            </a:xfrm>
            <a:prstGeom prst="roundRect">
              <a:avLst/>
            </a:prstGeom>
            <a:solidFill>
              <a:schemeClr val="accent1"/>
            </a:solidFill>
            <a:ln w="9525" cap="flat">
              <a:solidFill>
                <a:srgbClr val="2D2D8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rgbClr val="FFFFFF"/>
                  </a:solidFill>
                </a:defRPr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16" name="Anforderungen…"/>
            <p:cNvSpPr txBox="1"/>
            <p:nvPr/>
          </p:nvSpPr>
          <p:spPr>
            <a:xfrm>
              <a:off x="50482" y="-91874"/>
              <a:ext cx="5947411" cy="1191812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>
                  <a:solidFill>
                    <a:srgbClr val="FFFFFF"/>
                  </a:solidFill>
                </a:defRPr>
              </a:pPr>
              <a:r>
                <a:rPr kumimoji="0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Anforderungen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3200" b="1">
                  <a:solidFill>
                    <a:srgbClr val="FFFFFF"/>
                  </a:solidFill>
                </a:defRPr>
              </a:pPr>
              <a:r>
                <a: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an</a:t>
              </a:r>
              <a:r>
                <a:rPr lang="de-DE" sz="3200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 </a:t>
              </a:r>
              <a:r>
                <a: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die </a:t>
              </a:r>
              <a:r>
                <a:rPr kumimoji="0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Schüler</a:t>
              </a:r>
              <a:r>
                <a:rPr kumimoji="0" lang="de-DE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innen und Schüler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roup 16"/>
          <p:cNvGrpSpPr/>
          <p:nvPr/>
        </p:nvGrpSpPr>
        <p:grpSpPr>
          <a:xfrm>
            <a:off x="838199" y="266700"/>
            <a:ext cx="7804151" cy="904876"/>
            <a:chOff x="0" y="0"/>
            <a:chExt cx="7804150" cy="904874"/>
          </a:xfrm>
        </p:grpSpPr>
        <p:pic>
          <p:nvPicPr>
            <p:cNvPr id="218" name="Picture 17" descr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92785" cy="904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" name="Rectangle 19"/>
            <p:cNvSpPr txBox="1"/>
            <p:nvPr/>
          </p:nvSpPr>
          <p:spPr>
            <a:xfrm>
              <a:off x="1485940" y="301624"/>
              <a:ext cx="6318211" cy="246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700">
                  <a:solidFill>
                    <a:srgbClr val="852F7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0" i="0" u="none" strike="noStrike" kern="0" cap="none" spc="0" normalizeH="0" baseline="0" noProof="0">
                  <a:ln>
                    <a:noFill/>
                  </a:ln>
                  <a:solidFill>
                    <a:srgbClr val="852F7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Staatliche Berufsfachschule für Sozialpflege Aschaffenburg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403659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8"/>
          <p:cNvSpPr txBox="1">
            <a:spLocks noGrp="1"/>
          </p:cNvSpPr>
          <p:nvPr>
            <p:ph type="body" sz="quarter" idx="1"/>
          </p:nvPr>
        </p:nvSpPr>
        <p:spPr>
          <a:xfrm>
            <a:off x="724910" y="5084762"/>
            <a:ext cx="7412615" cy="1316038"/>
          </a:xfrm>
          <a:prstGeom prst="roundRect">
            <a:avLst/>
          </a:prstGeom>
          <a:solidFill>
            <a:schemeClr val="accent2"/>
          </a:solidFill>
          <a:ln w="9525">
            <a:solidFill>
              <a:srgbClr val="2D2D8A"/>
            </a:solidFill>
            <a:miter lim="800000"/>
          </a:ln>
        </p:spPr>
        <p:txBody>
          <a:bodyPr>
            <a:normAutofit/>
          </a:bodyPr>
          <a:lstStyle>
            <a:lvl1pPr marL="228600" indent="-114300" algn="ctr">
              <a:spcBef>
                <a:spcPts val="700"/>
              </a:spcBef>
              <a:buSzTx/>
              <a:buNone/>
              <a:defRPr sz="3200" b="1">
                <a:solidFill>
                  <a:srgbClr val="591F4D"/>
                </a:solidFill>
              </a:defRPr>
            </a:lvl1pPr>
          </a:lstStyle>
          <a:p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Beruf</a:t>
            </a:r>
            <a:r>
              <a:rPr dirty="0"/>
              <a:t> </a:t>
            </a:r>
            <a:r>
              <a:rPr dirty="0" err="1"/>
              <a:t>für</a:t>
            </a:r>
            <a:r>
              <a:rPr dirty="0"/>
              <a:t> </a:t>
            </a:r>
            <a:r>
              <a:rPr dirty="0" err="1"/>
              <a:t>junge</a:t>
            </a:r>
            <a:r>
              <a:rPr dirty="0"/>
              <a:t> Menschen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Herz</a:t>
            </a:r>
            <a:r>
              <a:rPr lang="de-DE" dirty="0"/>
              <a:t>- </a:t>
            </a:r>
          </a:p>
          <a:p>
            <a:r>
              <a:rPr lang="de-DE" dirty="0"/>
              <a:t>Wir freuen uns auf euch</a:t>
            </a:r>
            <a:r>
              <a:rPr dirty="0"/>
              <a:t>!</a:t>
            </a:r>
          </a:p>
        </p:txBody>
      </p:sp>
      <p:pic>
        <p:nvPicPr>
          <p:cNvPr id="223" name="Grafik 5" descr="Grafik 5"/>
          <p:cNvPicPr>
            <a:picLocks noChangeAspect="1"/>
          </p:cNvPicPr>
          <p:nvPr/>
        </p:nvPicPr>
        <p:blipFill rotWithShape="1">
          <a:blip r:embed="rId2">
            <a:extLst/>
          </a:blip>
          <a:srcRect l="3404" t="5861" r="4195" b="7322"/>
          <a:stretch/>
        </p:blipFill>
        <p:spPr>
          <a:xfrm>
            <a:off x="4729392" y="2498422"/>
            <a:ext cx="2895601" cy="2188618"/>
          </a:xfrm>
          <a:prstGeom prst="roundRect">
            <a:avLst>
              <a:gd name="adj" fmla="val 3662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24" name="Grafik 3" descr="Grafik 3"/>
          <p:cNvPicPr>
            <a:picLocks noGrp="1" noChangeAspect="1"/>
          </p:cNvPicPr>
          <p:nvPr>
            <p:ph type="body" idx="21"/>
          </p:nvPr>
        </p:nvPicPr>
        <p:blipFill rotWithShape="1">
          <a:blip r:embed="rId3">
            <a:extLst/>
          </a:blip>
          <a:srcRect l="6430" t="6043" r="5137" b="6764"/>
          <a:stretch/>
        </p:blipFill>
        <p:spPr>
          <a:xfrm>
            <a:off x="724909" y="2355244"/>
            <a:ext cx="2800611" cy="237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25" name="Rectangle 13"/>
          <p:cNvSpPr/>
          <p:nvPr/>
        </p:nvSpPr>
        <p:spPr>
          <a:xfrm>
            <a:off x="1116012" y="1453714"/>
            <a:ext cx="7083027" cy="646986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6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Sozialbetreuer</a:t>
            </a:r>
            <a:r>
              <a:rPr dirty="0"/>
              <a:t> </a:t>
            </a:r>
            <a:r>
              <a:rPr lang="de-DE" dirty="0"/>
              <a:t>und</a:t>
            </a:r>
            <a:r>
              <a:rPr dirty="0"/>
              <a:t> </a:t>
            </a:r>
            <a:r>
              <a:rPr dirty="0" err="1"/>
              <a:t>Sozialbetreuerin</a:t>
            </a:r>
            <a:endParaRPr dirty="0"/>
          </a:p>
        </p:txBody>
      </p:sp>
      <p:grpSp>
        <p:nvGrpSpPr>
          <p:cNvPr id="228" name="Group 16"/>
          <p:cNvGrpSpPr/>
          <p:nvPr/>
        </p:nvGrpSpPr>
        <p:grpSpPr>
          <a:xfrm>
            <a:off x="838199" y="266700"/>
            <a:ext cx="7804151" cy="904876"/>
            <a:chOff x="0" y="0"/>
            <a:chExt cx="7804150" cy="904874"/>
          </a:xfrm>
        </p:grpSpPr>
        <p:pic>
          <p:nvPicPr>
            <p:cNvPr id="226" name="Picture 17" descr="Picture 1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92785" cy="904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7" name="Rectangle 19"/>
            <p:cNvSpPr txBox="1"/>
            <p:nvPr/>
          </p:nvSpPr>
          <p:spPr>
            <a:xfrm>
              <a:off x="1485940" y="301624"/>
              <a:ext cx="6318211" cy="246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700">
                  <a:solidFill>
                    <a:srgbClr val="852F7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Staatliche Berufsfachschule für Sozialpflege Aschaffenburg</a:t>
              </a:r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5" name="Rectangle 5"/>
          <p:cNvSpPr>
            <a:spLocks noGrp="1" noChangeArrowheads="1"/>
          </p:cNvSpPr>
          <p:nvPr>
            <p:ph type="title"/>
          </p:nvPr>
        </p:nvSpPr>
        <p:spPr>
          <a:xfrm>
            <a:off x="1480762" y="1317331"/>
            <a:ext cx="5038623" cy="11282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altLang="de-DE" sz="33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ＭＳ Ｐゴシック" pitchFamily="34" charset="-128"/>
              </a:rPr>
              <a:t>Staatliche Berufsfachschule für Sozialpflege Aschaffenburg</a:t>
            </a:r>
          </a:p>
        </p:txBody>
      </p:sp>
      <p:pic>
        <p:nvPicPr>
          <p:cNvPr id="17414" name="Grafik 0" descr="logo_neu4 K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781" y="576762"/>
            <a:ext cx="988219" cy="7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40080" y="3038991"/>
            <a:ext cx="6434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350" dirty="0"/>
          </a:p>
          <a:p>
            <a:r>
              <a:rPr lang="de-DE" sz="1350" dirty="0"/>
              <a:t>BFS für Sozialpflege</a:t>
            </a:r>
          </a:p>
          <a:p>
            <a:r>
              <a:rPr lang="de-DE" sz="1350" dirty="0"/>
              <a:t>Seidelstraße 4</a:t>
            </a:r>
          </a:p>
          <a:p>
            <a:r>
              <a:rPr lang="de-DE" sz="1350" dirty="0"/>
              <a:t>63741 Aschaffenburg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09600" y="4081221"/>
            <a:ext cx="2058577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bszab.de</a:t>
            </a:r>
          </a:p>
          <a:p>
            <a:r>
              <a:rPr lang="de-DE" sz="1350" dirty="0"/>
              <a:t>06021-583850</a:t>
            </a:r>
          </a:p>
          <a:p>
            <a:r>
              <a:rPr lang="de-DE" sz="1350" dirty="0"/>
              <a:t>bfs-sozialpflege@bszab.de</a:t>
            </a:r>
          </a:p>
          <a:p>
            <a:endParaRPr lang="de-DE" sz="1350" dirty="0"/>
          </a:p>
          <a:p>
            <a:endParaRPr lang="de-DE" sz="135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68A94A8-B818-47BC-8168-80CFB67E226E}"/>
              </a:ext>
            </a:extLst>
          </p:cNvPr>
          <p:cNvSpPr/>
          <p:nvPr/>
        </p:nvSpPr>
        <p:spPr>
          <a:xfrm>
            <a:off x="4432746" y="625453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Instagram: </a:t>
            </a:r>
            <a:r>
              <a:rPr lang="de-DE" dirty="0" err="1"/>
              <a:t>sozialpflege.bszab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D6B926-7AA0-45C8-9E82-1B1C359F2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78238"/>
            <a:ext cx="2857500" cy="28575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6071261-211E-4672-A3CD-6130B7A02A0A}"/>
              </a:ext>
            </a:extLst>
          </p:cNvPr>
          <p:cNvSpPr/>
          <p:nvPr/>
        </p:nvSpPr>
        <p:spPr>
          <a:xfrm>
            <a:off x="609600" y="2392660"/>
            <a:ext cx="7894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Bewerbungsunterlagen mit Zwischenzeugnis, Anschreiben, Lebenslauf und eventuellen Praktikumsbestätigungen an unser Sekretariat:</a:t>
            </a:r>
          </a:p>
        </p:txBody>
      </p:sp>
    </p:spTree>
    <p:extLst>
      <p:ext uri="{BB962C8B-B14F-4D97-AF65-F5344CB8AC3E}">
        <p14:creationId xmlns:p14="http://schemas.microsoft.com/office/powerpoint/2010/main" val="238776211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2"/>
          <p:cNvSpPr txBox="1">
            <a:spLocks noGrp="1"/>
          </p:cNvSpPr>
          <p:nvPr>
            <p:ph type="body" idx="1"/>
          </p:nvPr>
        </p:nvSpPr>
        <p:spPr>
          <a:xfrm>
            <a:off x="179387" y="2205038"/>
            <a:ext cx="8137526" cy="4103688"/>
          </a:xfrm>
          <a:prstGeom prst="roundRect">
            <a:avLst/>
          </a:prstGeom>
          <a:solidFill>
            <a:srgbClr val="DEC2E4"/>
          </a:solidFill>
        </p:spPr>
        <p:txBody>
          <a:bodyPr lIns="45719" tIns="45720" rIns="45719" bIns="45720" anchor="t">
            <a:normAutofit fontScale="92500" lnSpcReduction="10000"/>
          </a:bodyPr>
          <a:lstStyle/>
          <a:p>
            <a:pPr marL="228600" indent="-114300" algn="ctr">
              <a:lnSpc>
                <a:spcPct val="90000"/>
              </a:lnSpc>
              <a:spcBef>
                <a:spcPts val="700"/>
              </a:spcBef>
              <a:buSzTx/>
              <a:buNone/>
              <a:defRPr sz="2800">
                <a:solidFill>
                  <a:srgbClr val="591F4D"/>
                </a:solidFill>
              </a:defRPr>
            </a:pPr>
            <a:r>
              <a:rPr dirty="0"/>
              <a:t>	</a:t>
            </a:r>
            <a:r>
              <a:rPr lang="de-DE" dirty="0"/>
              <a:t> </a:t>
            </a:r>
            <a:endParaRPr lang="de-DE" sz="3200" dirty="0"/>
          </a:p>
          <a:p>
            <a:pPr marL="228600" indent="-114300" algn="ctr">
              <a:lnSpc>
                <a:spcPct val="90000"/>
              </a:lnSpc>
              <a:spcBef>
                <a:spcPts val="900"/>
              </a:spcBef>
              <a:buSzTx/>
              <a:buNone/>
              <a:defRPr sz="4000">
                <a:solidFill>
                  <a:srgbClr val="591F4D"/>
                </a:solidFill>
              </a:defRPr>
            </a:pPr>
            <a:r>
              <a:rPr sz="3200" b="1" dirty="0" err="1"/>
              <a:t>Staatlich</a:t>
            </a:r>
            <a:r>
              <a:rPr sz="3200" b="1" dirty="0"/>
              <a:t> </a:t>
            </a:r>
            <a:r>
              <a:rPr sz="3200" b="1" dirty="0" err="1"/>
              <a:t>geprüfter</a:t>
            </a:r>
            <a:r>
              <a:rPr lang="de-DE" sz="3200" b="1" dirty="0"/>
              <a:t> </a:t>
            </a:r>
            <a:endParaRPr sz="3200" b="1" dirty="0"/>
          </a:p>
          <a:p>
            <a:pPr marL="228600" indent="-114300" algn="ctr">
              <a:lnSpc>
                <a:spcPct val="90000"/>
              </a:lnSpc>
              <a:spcBef>
                <a:spcPts val="1000"/>
              </a:spcBef>
              <a:buSzTx/>
              <a:buNone/>
              <a:defRPr sz="4400" b="1">
                <a:solidFill>
                  <a:srgbClr val="591F4D"/>
                </a:solidFill>
              </a:defRPr>
            </a:pPr>
            <a:r>
              <a:rPr sz="5400" b="1" dirty="0" err="1"/>
              <a:t>Sozialbetreuer</a:t>
            </a:r>
            <a:r>
              <a:rPr lang="de-DE" sz="5400" b="1" dirty="0"/>
              <a:t> </a:t>
            </a:r>
            <a:r>
              <a:rPr lang="de-DE" sz="3200" b="1" dirty="0"/>
              <a:t>bzw. Staatlich </a:t>
            </a:r>
            <a:r>
              <a:rPr lang="de-DE" sz="3200" dirty="0"/>
              <a:t>geprüfte</a:t>
            </a:r>
            <a:r>
              <a:rPr lang="de-DE" sz="4800" dirty="0"/>
              <a:t> </a:t>
            </a:r>
            <a:r>
              <a:rPr lang="de-DE" sz="5400" dirty="0"/>
              <a:t>Sozialbetreuerin</a:t>
            </a:r>
            <a:r>
              <a:rPr sz="5400" dirty="0"/>
              <a:t> </a:t>
            </a:r>
            <a:endParaRPr lang="de-DE" sz="5400" dirty="0"/>
          </a:p>
          <a:p>
            <a:pPr marL="228600" indent="-114300" algn="ctr">
              <a:lnSpc>
                <a:spcPct val="90000"/>
              </a:lnSpc>
              <a:spcBef>
                <a:spcPts val="1000"/>
              </a:spcBef>
              <a:buSzTx/>
              <a:buNone/>
              <a:defRPr sz="4400" b="1">
                <a:solidFill>
                  <a:srgbClr val="591F4D"/>
                </a:solidFill>
              </a:defRPr>
            </a:pPr>
            <a:r>
              <a:rPr sz="3500" dirty="0"/>
              <a:t>und</a:t>
            </a:r>
            <a:r>
              <a:rPr sz="5400" dirty="0"/>
              <a:t> </a:t>
            </a:r>
            <a:r>
              <a:rPr sz="5400" dirty="0" err="1"/>
              <a:t>Pflegefachhelfer</a:t>
            </a:r>
            <a:r>
              <a:rPr lang="de-DE" sz="5400" dirty="0"/>
              <a:t> </a:t>
            </a:r>
            <a:r>
              <a:rPr lang="de-DE" sz="3500" dirty="0"/>
              <a:t>bzw.</a:t>
            </a:r>
            <a:r>
              <a:rPr lang="de-DE" sz="5400" dirty="0"/>
              <a:t> Pflegefachhelfer</a:t>
            </a:r>
            <a:r>
              <a:rPr sz="5400" dirty="0"/>
              <a:t>in</a:t>
            </a:r>
            <a:r>
              <a:rPr lang="de-DE" sz="5400" dirty="0"/>
              <a:t> </a:t>
            </a:r>
            <a:endParaRPr sz="5400" dirty="0"/>
          </a:p>
        </p:txBody>
      </p:sp>
      <p:sp>
        <p:nvSpPr>
          <p:cNvPr id="137" name="Text Box 4"/>
          <p:cNvSpPr txBox="1"/>
          <p:nvPr/>
        </p:nvSpPr>
        <p:spPr>
          <a:xfrm>
            <a:off x="539750" y="1341437"/>
            <a:ext cx="7559675" cy="578882"/>
          </a:xfrm>
          <a:prstGeom prst="roundRect">
            <a:avLst>
              <a:gd name="adj" fmla="val 22985"/>
            </a:avLst>
          </a:prstGeom>
          <a:solidFill>
            <a:schemeClr val="accent1"/>
          </a:solidFill>
          <a:ln cap="rnd">
            <a:solidFill>
              <a:srgbClr val="2D2D8A"/>
            </a:solidFill>
            <a:round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600"/>
              </a:spcBef>
              <a:defRPr sz="2800" b="1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Ziel der Ausbildung</a:t>
            </a:r>
          </a:p>
        </p:txBody>
      </p:sp>
      <p:grpSp>
        <p:nvGrpSpPr>
          <p:cNvPr id="140" name="Group 16"/>
          <p:cNvGrpSpPr/>
          <p:nvPr/>
        </p:nvGrpSpPr>
        <p:grpSpPr>
          <a:xfrm>
            <a:off x="838199" y="266700"/>
            <a:ext cx="7804151" cy="904876"/>
            <a:chOff x="0" y="0"/>
            <a:chExt cx="7804150" cy="904874"/>
          </a:xfrm>
        </p:grpSpPr>
        <p:pic>
          <p:nvPicPr>
            <p:cNvPr id="138" name="Picture 17" descr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92785" cy="904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Rectangle 19"/>
            <p:cNvSpPr txBox="1"/>
            <p:nvPr/>
          </p:nvSpPr>
          <p:spPr>
            <a:xfrm>
              <a:off x="1485940" y="301624"/>
              <a:ext cx="6318211" cy="246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700">
                  <a:solidFill>
                    <a:srgbClr val="852F7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0" i="0" u="none" strike="noStrike" kern="0" cap="none" spc="0" normalizeH="0" baseline="0" noProof="0">
                  <a:ln>
                    <a:noFill/>
                  </a:ln>
                  <a:solidFill>
                    <a:srgbClr val="852F7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Staatliche Berufsfachschule für Sozialpflege Aschaffenburg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build="p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16"/>
          <p:cNvGrpSpPr/>
          <p:nvPr/>
        </p:nvGrpSpPr>
        <p:grpSpPr>
          <a:xfrm>
            <a:off x="838199" y="266700"/>
            <a:ext cx="7804151" cy="904876"/>
            <a:chOff x="0" y="0"/>
            <a:chExt cx="7804150" cy="904874"/>
          </a:xfrm>
        </p:grpSpPr>
        <p:pic>
          <p:nvPicPr>
            <p:cNvPr id="120" name="Picture 17" descr="Picture 1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92785" cy="904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1" name="Rectangle 19"/>
            <p:cNvSpPr txBox="1"/>
            <p:nvPr/>
          </p:nvSpPr>
          <p:spPr>
            <a:xfrm>
              <a:off x="1485940" y="301624"/>
              <a:ext cx="6318211" cy="246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700">
                  <a:solidFill>
                    <a:srgbClr val="852F7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Staatliche Berufsfachschule für Sozialpflege Aschaffenburg</a:t>
              </a:r>
            </a:p>
          </p:txBody>
        </p:sp>
      </p:grpSp>
      <p:sp>
        <p:nvSpPr>
          <p:cNvPr id="123" name="Text Box 4"/>
          <p:cNvSpPr txBox="1">
            <a:spLocks noGrp="1"/>
          </p:cNvSpPr>
          <p:nvPr>
            <p:ph type="title"/>
          </p:nvPr>
        </p:nvSpPr>
        <p:spPr>
          <a:xfrm>
            <a:off x="434589" y="1294463"/>
            <a:ext cx="7620001" cy="647700"/>
          </a:xfrm>
          <a:prstGeom prst="roundRect">
            <a:avLst/>
          </a:prstGeom>
          <a:solidFill>
            <a:schemeClr val="accent1"/>
          </a:solidFill>
          <a:ln w="9525">
            <a:solidFill>
              <a:srgbClr val="2D2D8A"/>
            </a:solidFill>
            <a:miter lim="800000"/>
          </a:ln>
        </p:spPr>
        <p:txBody>
          <a:bodyPr>
            <a:normAutofit fontScale="90000"/>
          </a:bodyPr>
          <a:lstStyle>
            <a:lvl1pPr algn="ctr">
              <a:spcBef>
                <a:spcPts val="2100"/>
              </a:spcBef>
              <a:defRPr sz="3600" b="1">
                <a:solidFill>
                  <a:srgbClr val="FFFFFF"/>
                </a:solidFill>
              </a:defRPr>
            </a:lvl1pPr>
          </a:lstStyle>
          <a:p>
            <a:r>
              <a:t>Tätigkeiten</a:t>
            </a:r>
          </a:p>
        </p:txBody>
      </p:sp>
      <p:sp>
        <p:nvSpPr>
          <p:cNvPr id="125" name="Textfeld 1"/>
          <p:cNvSpPr txBox="1"/>
          <p:nvPr/>
        </p:nvSpPr>
        <p:spPr>
          <a:xfrm>
            <a:off x="613809" y="2135770"/>
            <a:ext cx="3671889" cy="1328023"/>
          </a:xfrm>
          <a:prstGeom prst="roundRect">
            <a:avLst/>
          </a:prstGeom>
          <a:solidFill>
            <a:srgbClr val="D788A3"/>
          </a:solidFill>
          <a:ln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0">
                <a:solidFill>
                  <a:srgbClr val="591F4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200" dirty="0" err="1"/>
              <a:t>Pflegen</a:t>
            </a:r>
            <a:endParaRPr sz="7200" dirty="0"/>
          </a:p>
        </p:txBody>
      </p:sp>
      <p:pic>
        <p:nvPicPr>
          <p:cNvPr id="12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4243597" y="2794050"/>
            <a:ext cx="4355419" cy="3266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3" descr="Picture 3">
            <a:extLst>
              <a:ext uri="{FF2B5EF4-FFF2-40B4-BE49-F238E27FC236}">
                <a16:creationId xmlns:a16="http://schemas.microsoft.com/office/drawing/2014/main" id="{7BF09F46-D65E-4904-A0D0-2CC041815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5323" y="3657400"/>
            <a:ext cx="4396677" cy="2913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6"/>
          <p:cNvGrpSpPr/>
          <p:nvPr/>
        </p:nvGrpSpPr>
        <p:grpSpPr>
          <a:xfrm>
            <a:off x="838199" y="266700"/>
            <a:ext cx="7804151" cy="904876"/>
            <a:chOff x="0" y="0"/>
            <a:chExt cx="7804150" cy="904874"/>
          </a:xfrm>
        </p:grpSpPr>
        <p:pic>
          <p:nvPicPr>
            <p:cNvPr id="128" name="Picture 17" descr="Picture 1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92785" cy="904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" name="Rectangle 19"/>
            <p:cNvSpPr txBox="1"/>
            <p:nvPr/>
          </p:nvSpPr>
          <p:spPr>
            <a:xfrm>
              <a:off x="1485940" y="301624"/>
              <a:ext cx="6318211" cy="246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700">
                  <a:solidFill>
                    <a:srgbClr val="852F7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Staatliche Berufsfachschule für Sozialpflege Aschaffenburg</a:t>
              </a:r>
            </a:p>
          </p:txBody>
        </p:sp>
      </p:grpSp>
      <p:sp>
        <p:nvSpPr>
          <p:cNvPr id="131" name="Text Box 4"/>
          <p:cNvSpPr txBox="1">
            <a:spLocks noGrp="1"/>
          </p:cNvSpPr>
          <p:nvPr>
            <p:ph type="title"/>
          </p:nvPr>
        </p:nvSpPr>
        <p:spPr>
          <a:xfrm>
            <a:off x="159161" y="1153150"/>
            <a:ext cx="4808449" cy="647700"/>
          </a:xfrm>
          <a:prstGeom prst="roundRect">
            <a:avLst/>
          </a:prstGeom>
          <a:solidFill>
            <a:schemeClr val="accent1"/>
          </a:solidFill>
          <a:ln w="9525">
            <a:solidFill>
              <a:srgbClr val="2D2D8A"/>
            </a:solidFill>
            <a:miter lim="800000"/>
          </a:ln>
        </p:spPr>
        <p:txBody>
          <a:bodyPr>
            <a:normAutofit fontScale="90000"/>
          </a:bodyPr>
          <a:lstStyle>
            <a:lvl1pPr algn="ctr">
              <a:spcBef>
                <a:spcPts val="2100"/>
              </a:spcBef>
              <a:defRPr sz="3600" b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Tätigkeiten</a:t>
            </a:r>
            <a:endParaRPr dirty="0"/>
          </a:p>
        </p:txBody>
      </p:sp>
      <p:pic>
        <p:nvPicPr>
          <p:cNvPr id="13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2731" y="1876028"/>
            <a:ext cx="4527586" cy="3000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7610" y="691794"/>
            <a:ext cx="3516313" cy="2636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Textfeld 3"/>
          <p:cNvSpPr txBox="1"/>
          <p:nvPr/>
        </p:nvSpPr>
        <p:spPr>
          <a:xfrm>
            <a:off x="0" y="5055475"/>
            <a:ext cx="3699641" cy="1736646"/>
          </a:xfrm>
          <a:prstGeom prst="roundRect">
            <a:avLst/>
          </a:prstGeom>
          <a:solidFill>
            <a:srgbClr val="D788A3"/>
          </a:solidFill>
          <a:ln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5700">
                <a:solidFill>
                  <a:srgbClr val="591F4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800" dirty="0" err="1"/>
              <a:t>Betreuen</a:t>
            </a:r>
            <a:r>
              <a:rPr sz="4800" dirty="0"/>
              <a:t> </a:t>
            </a:r>
            <a:endParaRPr lang="de-DE" sz="4800" dirty="0"/>
          </a:p>
          <a:p>
            <a:r>
              <a:rPr sz="2400" dirty="0"/>
              <a:t>und</a:t>
            </a:r>
            <a:r>
              <a:rPr sz="4800" dirty="0"/>
              <a:t> </a:t>
            </a:r>
            <a:r>
              <a:rPr sz="4800" dirty="0" err="1"/>
              <a:t>aktivieren</a:t>
            </a:r>
            <a:endParaRPr sz="4800" dirty="0"/>
          </a:p>
        </p:txBody>
      </p:sp>
      <p:pic>
        <p:nvPicPr>
          <p:cNvPr id="9" name="Picture 2" descr="Picture 2">
            <a:extLst>
              <a:ext uri="{FF2B5EF4-FFF2-40B4-BE49-F238E27FC236}">
                <a16:creationId xmlns:a16="http://schemas.microsoft.com/office/drawing/2014/main" id="{C1948FD9-A455-44FC-B653-DCC5D03FF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t="2441" b="2441"/>
          <a:stretch>
            <a:fillRect/>
          </a:stretch>
        </p:blipFill>
        <p:spPr>
          <a:xfrm>
            <a:off x="2482279" y="2661494"/>
            <a:ext cx="6661721" cy="4196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6"/>
          <p:cNvGrpSpPr>
            <a:grpSpLocks noChangeAspect="1"/>
          </p:cNvGrpSpPr>
          <p:nvPr/>
        </p:nvGrpSpPr>
        <p:grpSpPr bwMode="auto">
          <a:xfrm>
            <a:off x="162332" y="118507"/>
            <a:ext cx="7892256" cy="1141412"/>
            <a:chOff x="-89" y="126"/>
            <a:chExt cx="4658" cy="719"/>
          </a:xfrm>
        </p:grpSpPr>
        <p:sp>
          <p:nvSpPr>
            <p:cNvPr id="12" name="AutoShape 15"/>
            <p:cNvSpPr>
              <a:spLocks noChangeAspect="1" noChangeArrowheads="1" noTextEdit="1"/>
            </p:cNvSpPr>
            <p:nvPr/>
          </p:nvSpPr>
          <p:spPr bwMode="auto">
            <a:xfrm>
              <a:off x="236" y="192"/>
              <a:ext cx="4333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3" name="Picture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9" y="126"/>
              <a:ext cx="763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743" y="285"/>
              <a:ext cx="37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852F74"/>
                  </a:solidFill>
                  <a:effectLst/>
                  <a:uLnTx/>
                  <a:uFillTx/>
                  <a:latin typeface="Gill Sans MT" panose="020B0502020104020203" pitchFamily="34" charset="0"/>
                  <a:cs typeface="+mn-cs"/>
                </a:rPr>
                <a:t>Staatliche Berufsfachschule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852F74"/>
                  </a:solidFill>
                  <a:effectLst/>
                  <a:uLnTx/>
                  <a:uFillTx/>
                  <a:latin typeface="Gill Sans MT" panose="020B0502020104020203" pitchFamily="34" charset="0"/>
                  <a:cs typeface="+mn-cs"/>
                </a:rPr>
                <a:t>für Sozialpflege Aschaffenburg</a:t>
              </a:r>
              <a:endPara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852F74"/>
                </a:solidFill>
                <a:effectLst/>
                <a:uLnTx/>
                <a:uFillTx/>
                <a:latin typeface="Gill Sans MT" panose="020B0502020104020203" pitchFamily="34" charset="0"/>
                <a:cs typeface="+mn-cs"/>
              </a:endParaRPr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2805" y="32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2877" y="32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3" name="Sozialbetreuerin werd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857375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24527354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5151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45" name="Gruppieren 3"/>
          <p:cNvGrpSpPr/>
          <p:nvPr/>
        </p:nvGrpSpPr>
        <p:grpSpPr>
          <a:xfrm>
            <a:off x="22225" y="-34794"/>
            <a:ext cx="7278689" cy="2169851"/>
            <a:chOff x="0" y="0"/>
            <a:chExt cx="7278688" cy="2169849"/>
          </a:xfrm>
        </p:grpSpPr>
        <p:sp>
          <p:nvSpPr>
            <p:cNvPr id="143" name="Abgerundetes Rechteck 4"/>
            <p:cNvSpPr/>
            <p:nvPr/>
          </p:nvSpPr>
          <p:spPr>
            <a:xfrm>
              <a:off x="0" y="150681"/>
              <a:ext cx="7278689" cy="1868487"/>
            </a:xfrm>
            <a:prstGeom prst="roundRect">
              <a:avLst>
                <a:gd name="adj" fmla="val 10000"/>
              </a:avLst>
            </a:prstGeom>
            <a:solidFill>
              <a:srgbClr val="A6375E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4" name="Abgerundetes Rechteck 4"/>
            <p:cNvSpPr txBox="1"/>
            <p:nvPr/>
          </p:nvSpPr>
          <p:spPr>
            <a:xfrm>
              <a:off x="53974" y="0"/>
              <a:ext cx="4279901" cy="2169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5740" tIns="205740" rIns="205740" bIns="205740" numCol="1" anchor="ctr">
              <a:spAutoFit/>
            </a:bodyPr>
            <a:lstStyle/>
            <a:p>
              <a:pPr defTabSz="2400300">
                <a:lnSpc>
                  <a:spcPct val="90000"/>
                </a:lnSpc>
                <a:spcBef>
                  <a:spcPts val="2200"/>
                </a:spcBef>
                <a:defRPr sz="5400">
                  <a:solidFill>
                    <a:srgbClr val="FFFFFF"/>
                  </a:solidFill>
                </a:defRPr>
              </a:pPr>
              <a:r>
                <a:t>Altenpflege</a:t>
              </a:r>
              <a:br/>
              <a:r>
                <a:rPr sz="2400"/>
                <a:t>Seniorentagesstätten - ambulante Pflegedienste - Pflegeheime - Wohnheime</a:t>
              </a:r>
            </a:p>
          </p:txBody>
        </p:sp>
      </p:grpSp>
      <p:grpSp>
        <p:nvGrpSpPr>
          <p:cNvPr id="148" name="Gruppieren 6"/>
          <p:cNvGrpSpPr/>
          <p:nvPr/>
        </p:nvGrpSpPr>
        <p:grpSpPr>
          <a:xfrm>
            <a:off x="15875" y="2281399"/>
            <a:ext cx="7248525" cy="1831653"/>
            <a:chOff x="0" y="0"/>
            <a:chExt cx="7248525" cy="1831652"/>
          </a:xfrm>
        </p:grpSpPr>
        <p:sp>
          <p:nvSpPr>
            <p:cNvPr id="146" name="Abgerundetes Rechteck 7"/>
            <p:cNvSpPr/>
            <p:nvPr/>
          </p:nvSpPr>
          <p:spPr>
            <a:xfrm>
              <a:off x="0" y="60163"/>
              <a:ext cx="7248525" cy="1711326"/>
            </a:xfrm>
            <a:prstGeom prst="roundRect">
              <a:avLst>
                <a:gd name="adj" fmla="val 10000"/>
              </a:avLst>
            </a:prstGeom>
            <a:solidFill>
              <a:srgbClr val="C16480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7" name="Abgerundetes Rechteck 4"/>
            <p:cNvSpPr txBox="1"/>
            <p:nvPr/>
          </p:nvSpPr>
          <p:spPr>
            <a:xfrm>
              <a:off x="50800" y="0"/>
              <a:ext cx="4967289" cy="1831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5740" tIns="205740" rIns="205740" bIns="205740" numCol="1" anchor="ctr">
              <a:spAutoFit/>
            </a:bodyPr>
            <a:lstStyle/>
            <a:p>
              <a:pPr defTabSz="2400300">
                <a:lnSpc>
                  <a:spcPct val="90000"/>
                </a:lnSpc>
                <a:spcBef>
                  <a:spcPts val="2200"/>
                </a:spcBef>
                <a:defRPr sz="5400">
                  <a:solidFill>
                    <a:srgbClr val="FFFFFF"/>
                  </a:solidFill>
                </a:defRPr>
              </a:pPr>
              <a:r>
                <a:t>Krankenpflege</a:t>
              </a:r>
              <a:br/>
              <a:r>
                <a:rPr sz="2400"/>
                <a:t>Krankenhäuser - Tageskliniken - ambulante Pflegedienste </a:t>
              </a:r>
            </a:p>
          </p:txBody>
        </p:sp>
      </p:grpSp>
      <p:grpSp>
        <p:nvGrpSpPr>
          <p:cNvPr id="153" name="Gruppieren 9"/>
          <p:cNvGrpSpPr/>
          <p:nvPr/>
        </p:nvGrpSpPr>
        <p:grpSpPr>
          <a:xfrm>
            <a:off x="0" y="4166518"/>
            <a:ext cx="7248750" cy="2718833"/>
            <a:chOff x="0" y="0"/>
            <a:chExt cx="7248749" cy="2718831"/>
          </a:xfrm>
        </p:grpSpPr>
        <p:sp>
          <p:nvSpPr>
            <p:cNvPr id="149" name="Abgerundetes Rechteck 10"/>
            <p:cNvSpPr/>
            <p:nvPr/>
          </p:nvSpPr>
          <p:spPr>
            <a:xfrm>
              <a:off x="0" y="173912"/>
              <a:ext cx="7248750" cy="237100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52" name="Abgerundetes Rechteck 4"/>
            <p:cNvGrpSpPr/>
            <p:nvPr/>
          </p:nvGrpSpPr>
          <p:grpSpPr>
            <a:xfrm>
              <a:off x="69443" y="-1"/>
              <a:ext cx="4929112" cy="2718833"/>
              <a:chOff x="0" y="0"/>
              <a:chExt cx="4929111" cy="2718831"/>
            </a:xfrm>
          </p:grpSpPr>
          <p:sp>
            <p:nvSpPr>
              <p:cNvPr id="150" name="Rechteck"/>
              <p:cNvSpPr/>
              <p:nvPr/>
            </p:nvSpPr>
            <p:spPr>
              <a:xfrm>
                <a:off x="0" y="243356"/>
                <a:ext cx="4929112" cy="223212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2133600">
                  <a:lnSpc>
                    <a:spcPct val="90000"/>
                  </a:lnSpc>
                  <a:spcBef>
                    <a:spcPts val="700"/>
                  </a:spcBef>
                  <a:defRPr sz="4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1" name="Menschen mit Behinderung Wohnheime - Werkstätten - Tagesstätten - Kindergärten - Schulen"/>
              <p:cNvSpPr txBox="1"/>
              <p:nvPr/>
            </p:nvSpPr>
            <p:spPr>
              <a:xfrm>
                <a:off x="0" y="0"/>
                <a:ext cx="4929112" cy="27188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82879" tIns="182879" rIns="182879" bIns="182879" numCol="1" anchor="ctr">
                <a:spAutoFit/>
              </a:bodyPr>
              <a:lstStyle/>
              <a:p>
                <a:pPr defTabSz="2133600">
                  <a:lnSpc>
                    <a:spcPct val="90000"/>
                  </a:lnSpc>
                  <a:spcBef>
                    <a:spcPts val="2000"/>
                  </a:spcBef>
                  <a:defRPr sz="4800">
                    <a:solidFill>
                      <a:srgbClr val="FFFFFF"/>
                    </a:solidFill>
                  </a:defRPr>
                </a:pPr>
                <a:r>
                  <a:t>Menschen mit Behinderung</a:t>
                </a:r>
                <a:br/>
                <a:r>
                  <a:rPr sz="2400"/>
                  <a:t>Wohnheime - Werkstätten - Tagesstätten - Kindergärten - Schulen</a:t>
                </a:r>
              </a:p>
            </p:txBody>
          </p:sp>
        </p:grpSp>
      </p:grpSp>
      <p:grpSp>
        <p:nvGrpSpPr>
          <p:cNvPr id="156" name="Gruppieren 13"/>
          <p:cNvGrpSpPr/>
          <p:nvPr/>
        </p:nvGrpSpPr>
        <p:grpSpPr>
          <a:xfrm>
            <a:off x="7848599" y="0"/>
            <a:ext cx="1295402" cy="6750050"/>
            <a:chOff x="0" y="0"/>
            <a:chExt cx="1295400" cy="6750050"/>
          </a:xfrm>
        </p:grpSpPr>
        <p:sp>
          <p:nvSpPr>
            <p:cNvPr id="154" name="Abgerundetes Rechteck 12"/>
            <p:cNvSpPr/>
            <p:nvPr/>
          </p:nvSpPr>
          <p:spPr>
            <a:xfrm rot="16200000">
              <a:off x="-2727325" y="2727325"/>
              <a:ext cx="6750050" cy="1295400"/>
            </a:xfrm>
            <a:prstGeom prst="roundRect">
              <a:avLst>
                <a:gd name="adj" fmla="val 10000"/>
              </a:avLst>
            </a:prstGeom>
            <a:solidFill>
              <a:srgbClr val="B13F9A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5" name="Textfeld 2"/>
            <p:cNvSpPr txBox="1"/>
            <p:nvPr/>
          </p:nvSpPr>
          <p:spPr>
            <a:xfrm rot="16200000">
              <a:off x="-2402920" y="2631203"/>
              <a:ext cx="5956936" cy="9923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3200" b="1">
                  <a:solidFill>
                    <a:srgbClr val="FFFFFF"/>
                  </a:solidFill>
                </a:defRPr>
              </a:lvl1pPr>
            </a:lstStyle>
            <a:p>
              <a:r>
                <a:rPr dirty="0" err="1"/>
                <a:t>Einrichtungen</a:t>
              </a:r>
              <a:r>
                <a:rPr dirty="0"/>
                <a:t> und </a:t>
              </a:r>
              <a:r>
                <a:rPr dirty="0" err="1"/>
                <a:t>Einsatzgebiete</a:t>
              </a:r>
              <a:r>
                <a:rPr dirty="0"/>
                <a:t> von </a:t>
              </a:r>
              <a:r>
                <a:rPr dirty="0" err="1"/>
                <a:t>Sozialbetreuern</a:t>
              </a:r>
              <a:r>
                <a:rPr dirty="0"/>
                <a:t> </a:t>
              </a:r>
            </a:p>
          </p:txBody>
        </p:sp>
      </p:grpSp>
      <p:grpSp>
        <p:nvGrpSpPr>
          <p:cNvPr id="159" name="Gruppieren 15"/>
          <p:cNvGrpSpPr/>
          <p:nvPr/>
        </p:nvGrpSpPr>
        <p:grpSpPr>
          <a:xfrm>
            <a:off x="5032374" y="1620837"/>
            <a:ext cx="1541464" cy="1541463"/>
            <a:chOff x="0" y="0"/>
            <a:chExt cx="1541462" cy="1541462"/>
          </a:xfrm>
        </p:grpSpPr>
        <p:sp>
          <p:nvSpPr>
            <p:cNvPr id="157" name="Pfeil nach unten 16"/>
            <p:cNvSpPr/>
            <p:nvPr/>
          </p:nvSpPr>
          <p:spPr>
            <a:xfrm>
              <a:off x="-1" y="-1"/>
              <a:ext cx="1541464" cy="15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6CDD2">
                <a:alpha val="90000"/>
              </a:srgbClr>
            </a:solidFill>
            <a:ln w="25400" cap="flat">
              <a:solidFill>
                <a:srgbClr val="E6CDD2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8" name="Pfeil nach unten 4"/>
            <p:cNvSpPr txBox="1"/>
            <p:nvPr/>
          </p:nvSpPr>
          <p:spPr>
            <a:xfrm>
              <a:off x="346075" y="343006"/>
              <a:ext cx="849313" cy="474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9369" tIns="39369" rIns="39369" bIns="39369" numCol="1" anchor="ctr">
              <a:spAutoFit/>
            </a:bodyPr>
            <a:lstStyle>
              <a:lvl1pPr algn="ctr" defTabSz="1377950">
                <a:lnSpc>
                  <a:spcPct val="90000"/>
                </a:lnSpc>
                <a:spcBef>
                  <a:spcPts val="1300"/>
                </a:spcBef>
                <a:defRPr sz="3100"/>
              </a:lvl1pPr>
            </a:lstStyle>
            <a:p>
              <a:r>
                <a:t>oder</a:t>
              </a:r>
            </a:p>
          </p:txBody>
        </p:sp>
      </p:grpSp>
      <p:grpSp>
        <p:nvGrpSpPr>
          <p:cNvPr id="162" name="Gruppieren 18"/>
          <p:cNvGrpSpPr/>
          <p:nvPr/>
        </p:nvGrpSpPr>
        <p:grpSpPr>
          <a:xfrm>
            <a:off x="5083175" y="3594099"/>
            <a:ext cx="1539876" cy="1541464"/>
            <a:chOff x="0" y="0"/>
            <a:chExt cx="1539875" cy="1541462"/>
          </a:xfrm>
        </p:grpSpPr>
        <p:sp>
          <p:nvSpPr>
            <p:cNvPr id="160" name="Pfeil nach unten 19"/>
            <p:cNvSpPr/>
            <p:nvPr/>
          </p:nvSpPr>
          <p:spPr>
            <a:xfrm>
              <a:off x="0" y="-1"/>
              <a:ext cx="1539876" cy="15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890"/>
                  </a:moveTo>
                  <a:lnTo>
                    <a:pt x="4860" y="1189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90"/>
                  </a:lnTo>
                  <a:lnTo>
                    <a:pt x="21600" y="1189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6CDD2">
                <a:alpha val="90000"/>
              </a:srgbClr>
            </a:solidFill>
            <a:ln w="25400" cap="flat">
              <a:solidFill>
                <a:srgbClr val="E6CDD2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1" name="Pfeil nach unten 4"/>
            <p:cNvSpPr txBox="1"/>
            <p:nvPr/>
          </p:nvSpPr>
          <p:spPr>
            <a:xfrm>
              <a:off x="346075" y="343006"/>
              <a:ext cx="847726" cy="474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9369" tIns="39369" rIns="39369" bIns="39369" numCol="1" anchor="ctr">
              <a:spAutoFit/>
            </a:bodyPr>
            <a:lstStyle>
              <a:lvl1pPr algn="ctr" defTabSz="1377950">
                <a:lnSpc>
                  <a:spcPct val="90000"/>
                </a:lnSpc>
                <a:spcBef>
                  <a:spcPts val="1300"/>
                </a:spcBef>
                <a:defRPr sz="3100"/>
              </a:lvl1pPr>
            </a:lstStyle>
            <a:p>
              <a:r>
                <a:t>oder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 advAuto="0"/>
      <p:bldP spid="148" grpId="0" animBg="1" advAuto="0"/>
      <p:bldP spid="153" grpId="0" animBg="1" advAuto="0"/>
      <p:bldP spid="159" grpId="0" animBg="1" advAuto="0"/>
      <p:bldP spid="162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2"/>
          <p:cNvSpPr txBox="1">
            <a:spLocks noGrp="1"/>
          </p:cNvSpPr>
          <p:nvPr>
            <p:ph type="body" sz="half" idx="1"/>
          </p:nvPr>
        </p:nvSpPr>
        <p:spPr>
          <a:xfrm>
            <a:off x="595312" y="2781300"/>
            <a:ext cx="7632701" cy="3086100"/>
          </a:xfrm>
          <a:prstGeom prst="roundRect">
            <a:avLst/>
          </a:prstGeom>
          <a:solidFill>
            <a:srgbClr val="DEC2E4"/>
          </a:solidFill>
        </p:spPr>
        <p:txBody>
          <a:bodyPr/>
          <a:lstStyle/>
          <a:p>
            <a:pPr marL="228600" indent="-114300" algn="ctr">
              <a:spcBef>
                <a:spcPts val="700"/>
              </a:spcBef>
              <a:buSzTx/>
              <a:buNone/>
              <a:defRPr sz="3200" b="1">
                <a:solidFill>
                  <a:srgbClr val="591F4D"/>
                </a:solidFill>
              </a:defRPr>
            </a:pPr>
            <a:r>
              <a:rPr dirty="0" err="1"/>
              <a:t>Sozialpflegerische</a:t>
            </a:r>
            <a:r>
              <a:rPr dirty="0"/>
              <a:t> Praxis</a:t>
            </a:r>
          </a:p>
          <a:p>
            <a:pPr marL="228600" indent="-114300">
              <a:spcBef>
                <a:spcPts val="700"/>
              </a:spcBef>
              <a:buSzTx/>
              <a:buNone/>
              <a:defRPr sz="3200">
                <a:solidFill>
                  <a:srgbClr val="591F4D"/>
                </a:solidFill>
              </a:defRPr>
            </a:pPr>
            <a:r>
              <a:rPr dirty="0" err="1"/>
              <a:t>Praktischer</a:t>
            </a:r>
            <a:r>
              <a:rPr dirty="0"/>
              <a:t> </a:t>
            </a:r>
            <a:r>
              <a:rPr dirty="0" err="1"/>
              <a:t>Einsatz</a:t>
            </a:r>
            <a:r>
              <a:rPr dirty="0"/>
              <a:t> in </a:t>
            </a:r>
            <a:r>
              <a:rPr dirty="0" err="1"/>
              <a:t>sozialpflegerischen</a:t>
            </a:r>
            <a:r>
              <a:rPr dirty="0"/>
              <a:t> </a:t>
            </a:r>
            <a:r>
              <a:rPr dirty="0" err="1"/>
              <a:t>Einrichtungen</a:t>
            </a:r>
            <a:r>
              <a:rPr dirty="0"/>
              <a:t> </a:t>
            </a:r>
          </a:p>
          <a:p>
            <a:pPr marL="228600" indent="-114300">
              <a:spcBef>
                <a:spcPts val="700"/>
              </a:spcBef>
              <a:buSzTx/>
              <a:buNone/>
              <a:defRPr sz="3200">
                <a:solidFill>
                  <a:srgbClr val="591F4D"/>
                </a:solidFill>
              </a:defRPr>
            </a:pPr>
            <a:r>
              <a:rPr dirty="0"/>
              <a:t>(</a:t>
            </a:r>
            <a:r>
              <a:rPr b="1" dirty="0" err="1"/>
              <a:t>ein</a:t>
            </a:r>
            <a:r>
              <a:rPr b="1" dirty="0"/>
              <a:t> Tag pro </a:t>
            </a:r>
            <a:r>
              <a:rPr b="1" dirty="0" err="1"/>
              <a:t>Woche</a:t>
            </a:r>
            <a:r>
              <a:rPr b="1" dirty="0"/>
              <a:t> </a:t>
            </a:r>
            <a:r>
              <a:rPr dirty="0"/>
              <a:t>und </a:t>
            </a:r>
            <a:r>
              <a:rPr dirty="0" err="1"/>
              <a:t>zusätzlich</a:t>
            </a:r>
            <a:r>
              <a:rPr dirty="0"/>
              <a:t> </a:t>
            </a:r>
            <a:r>
              <a:rPr dirty="0" err="1"/>
              <a:t>drei</a:t>
            </a:r>
            <a:r>
              <a:rPr dirty="0"/>
              <a:t> </a:t>
            </a:r>
            <a:r>
              <a:rPr dirty="0" err="1"/>
              <a:t>einwöchige</a:t>
            </a:r>
            <a:r>
              <a:rPr dirty="0"/>
              <a:t> </a:t>
            </a:r>
            <a:r>
              <a:rPr b="1" dirty="0" err="1"/>
              <a:t>Blockpraktika</a:t>
            </a:r>
            <a:r>
              <a:rPr dirty="0"/>
              <a:t> pro </a:t>
            </a:r>
            <a:r>
              <a:rPr dirty="0" err="1"/>
              <a:t>Schuljahr</a:t>
            </a:r>
            <a:r>
              <a:rPr dirty="0"/>
              <a:t>)</a:t>
            </a:r>
          </a:p>
        </p:txBody>
      </p:sp>
      <p:sp>
        <p:nvSpPr>
          <p:cNvPr id="191" name="Text Box 4"/>
          <p:cNvSpPr txBox="1"/>
          <p:nvPr/>
        </p:nvSpPr>
        <p:spPr>
          <a:xfrm>
            <a:off x="611188" y="1773238"/>
            <a:ext cx="7704136" cy="578882"/>
          </a:xfrm>
          <a:prstGeom prst="roundRect">
            <a:avLst/>
          </a:prstGeom>
          <a:solidFill>
            <a:schemeClr val="accent1"/>
          </a:solidFill>
          <a:ln>
            <a:solidFill>
              <a:srgbClr val="2D2D8A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600"/>
              </a:spcBef>
              <a:defRPr sz="2800" b="1">
                <a:solidFill>
                  <a:srgbClr val="FFFFFF"/>
                </a:solidFill>
              </a:defRPr>
            </a:lvl1pPr>
          </a:lstStyle>
          <a:p>
            <a:r>
              <a:t>Unterrichtsorganisation - Praktikum</a:t>
            </a:r>
          </a:p>
        </p:txBody>
      </p:sp>
      <p:grpSp>
        <p:nvGrpSpPr>
          <p:cNvPr id="194" name="Group 16"/>
          <p:cNvGrpSpPr/>
          <p:nvPr/>
        </p:nvGrpSpPr>
        <p:grpSpPr>
          <a:xfrm>
            <a:off x="838199" y="266700"/>
            <a:ext cx="7804151" cy="904876"/>
            <a:chOff x="0" y="0"/>
            <a:chExt cx="7804150" cy="904874"/>
          </a:xfrm>
        </p:grpSpPr>
        <p:pic>
          <p:nvPicPr>
            <p:cNvPr id="192" name="Picture 17" descr="Picture 1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92785" cy="904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Rectangle 19"/>
            <p:cNvSpPr txBox="1"/>
            <p:nvPr/>
          </p:nvSpPr>
          <p:spPr>
            <a:xfrm>
              <a:off x="1485940" y="301624"/>
              <a:ext cx="6318211" cy="246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700">
                  <a:solidFill>
                    <a:srgbClr val="852F7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Staatliche Berufsfachschule für Sozialpflege Aschaffenburg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Inhaltsplatzhalter 2"/>
          <p:cNvSpPr txBox="1">
            <a:spLocks noGrp="1"/>
          </p:cNvSpPr>
          <p:nvPr>
            <p:ph type="body" idx="1"/>
          </p:nvPr>
        </p:nvSpPr>
        <p:spPr>
          <a:xfrm>
            <a:off x="560387" y="1916113"/>
            <a:ext cx="7620001" cy="41957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>
                <a:solidFill>
                  <a:srgbClr val="591F4D"/>
                </a:solidFill>
              </a:defRPr>
            </a:pPr>
            <a:r>
              <a:rPr dirty="0"/>
              <a:t>Menschen </a:t>
            </a:r>
            <a:r>
              <a:rPr dirty="0" err="1"/>
              <a:t>pflegen</a:t>
            </a:r>
            <a:endParaRPr dirty="0"/>
          </a:p>
          <a:p>
            <a:pPr>
              <a:spcBef>
                <a:spcPts val="600"/>
              </a:spcBef>
              <a:defRPr sz="2800">
                <a:solidFill>
                  <a:srgbClr val="591F4D"/>
                </a:solidFill>
              </a:defRPr>
            </a:pPr>
            <a:r>
              <a:rPr dirty="0" err="1"/>
              <a:t>Miteinander</a:t>
            </a:r>
            <a:r>
              <a:rPr dirty="0"/>
              <a:t> </a:t>
            </a:r>
            <a:r>
              <a:rPr dirty="0" err="1"/>
              <a:t>kommunizieren</a:t>
            </a:r>
            <a:endParaRPr dirty="0"/>
          </a:p>
          <a:p>
            <a:pPr>
              <a:spcBef>
                <a:spcPts val="600"/>
              </a:spcBef>
              <a:defRPr sz="2800">
                <a:solidFill>
                  <a:srgbClr val="591F4D"/>
                </a:solidFill>
              </a:defRPr>
            </a:pPr>
            <a:r>
              <a:rPr dirty="0" err="1"/>
              <a:t>Aktivieren</a:t>
            </a:r>
            <a:r>
              <a:rPr dirty="0"/>
              <a:t> </a:t>
            </a:r>
            <a:r>
              <a:rPr dirty="0" err="1"/>
              <a:t>durch</a:t>
            </a:r>
            <a:r>
              <a:rPr dirty="0"/>
              <a:t> </a:t>
            </a:r>
            <a:r>
              <a:rPr dirty="0" err="1"/>
              <a:t>Bewegung</a:t>
            </a:r>
            <a:r>
              <a:rPr dirty="0"/>
              <a:t>, </a:t>
            </a:r>
            <a:r>
              <a:rPr dirty="0" err="1"/>
              <a:t>Musik</a:t>
            </a:r>
            <a:r>
              <a:rPr dirty="0"/>
              <a:t> und </a:t>
            </a:r>
            <a:r>
              <a:rPr dirty="0" err="1"/>
              <a:t>künstlerische</a:t>
            </a:r>
            <a:r>
              <a:rPr dirty="0"/>
              <a:t> </a:t>
            </a:r>
            <a:r>
              <a:rPr dirty="0" err="1"/>
              <a:t>Gestaltung</a:t>
            </a:r>
            <a:endParaRPr dirty="0"/>
          </a:p>
          <a:p>
            <a:pPr>
              <a:spcBef>
                <a:spcPts val="600"/>
              </a:spcBef>
              <a:defRPr sz="2800">
                <a:solidFill>
                  <a:srgbClr val="591F4D"/>
                </a:solidFill>
              </a:defRPr>
            </a:pPr>
            <a:r>
              <a:rPr dirty="0"/>
              <a:t>Die </a:t>
            </a:r>
            <a:r>
              <a:rPr dirty="0" err="1"/>
              <a:t>Anatomie</a:t>
            </a:r>
            <a:r>
              <a:rPr dirty="0"/>
              <a:t> des </a:t>
            </a:r>
            <a:r>
              <a:rPr dirty="0" err="1"/>
              <a:t>menschlichen</a:t>
            </a:r>
            <a:r>
              <a:rPr dirty="0"/>
              <a:t> </a:t>
            </a:r>
            <a:r>
              <a:rPr dirty="0" err="1"/>
              <a:t>Körpers</a:t>
            </a:r>
            <a:endParaRPr dirty="0"/>
          </a:p>
          <a:p>
            <a:pPr>
              <a:spcBef>
                <a:spcPts val="600"/>
              </a:spcBef>
              <a:defRPr sz="2800">
                <a:solidFill>
                  <a:srgbClr val="591F4D"/>
                </a:solidFill>
              </a:defRPr>
            </a:pPr>
            <a:r>
              <a:rPr dirty="0" err="1"/>
              <a:t>Erkrankungen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Alter</a:t>
            </a:r>
          </a:p>
          <a:p>
            <a:pPr>
              <a:spcBef>
                <a:spcPts val="600"/>
              </a:spcBef>
              <a:defRPr sz="2800">
                <a:solidFill>
                  <a:srgbClr val="591F4D"/>
                </a:solidFill>
              </a:defRPr>
            </a:pPr>
            <a:r>
              <a:rPr dirty="0" err="1"/>
              <a:t>Umgang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Sterben</a:t>
            </a:r>
            <a:r>
              <a:rPr dirty="0"/>
              <a:t> und Tod</a:t>
            </a:r>
          </a:p>
          <a:p>
            <a:pPr>
              <a:spcBef>
                <a:spcPts val="600"/>
              </a:spcBef>
              <a:defRPr sz="2800">
                <a:solidFill>
                  <a:srgbClr val="591F4D"/>
                </a:solidFill>
              </a:defRPr>
            </a:pPr>
            <a:r>
              <a:rPr lang="de-DE" dirty="0"/>
              <a:t>Menschen mit </a:t>
            </a:r>
            <a:r>
              <a:rPr dirty="0" err="1"/>
              <a:t>Behinderungen</a:t>
            </a:r>
            <a:r>
              <a:rPr lang="de-DE" dirty="0"/>
              <a:t> unterstützen</a:t>
            </a:r>
            <a:endParaRPr dirty="0"/>
          </a:p>
        </p:txBody>
      </p:sp>
      <p:grpSp>
        <p:nvGrpSpPr>
          <p:cNvPr id="167" name="Group 16"/>
          <p:cNvGrpSpPr/>
          <p:nvPr/>
        </p:nvGrpSpPr>
        <p:grpSpPr>
          <a:xfrm>
            <a:off x="838199" y="266700"/>
            <a:ext cx="7804151" cy="904876"/>
            <a:chOff x="0" y="0"/>
            <a:chExt cx="7804150" cy="904874"/>
          </a:xfrm>
        </p:grpSpPr>
        <p:pic>
          <p:nvPicPr>
            <p:cNvPr id="165" name="Picture 17" descr="Picture 1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92785" cy="904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6" name="Rectangle 19"/>
            <p:cNvSpPr txBox="1"/>
            <p:nvPr/>
          </p:nvSpPr>
          <p:spPr>
            <a:xfrm>
              <a:off x="1485940" y="301624"/>
              <a:ext cx="6318211" cy="246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700">
                  <a:solidFill>
                    <a:srgbClr val="852F7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Staatliche Berufsfachschule für Sozialpflege Aschaffenburg</a:t>
              </a:r>
            </a:p>
          </p:txBody>
        </p:sp>
      </p:grpSp>
      <p:sp>
        <p:nvSpPr>
          <p:cNvPr id="168" name="Text Box 4"/>
          <p:cNvSpPr txBox="1">
            <a:spLocks noGrp="1"/>
          </p:cNvSpPr>
          <p:nvPr>
            <p:ph type="title"/>
          </p:nvPr>
        </p:nvSpPr>
        <p:spPr>
          <a:xfrm>
            <a:off x="395288" y="1166812"/>
            <a:ext cx="7620001" cy="584201"/>
          </a:xfrm>
          <a:prstGeom prst="roundRect">
            <a:avLst/>
          </a:prstGeom>
          <a:solidFill>
            <a:schemeClr val="accent1"/>
          </a:solidFill>
          <a:ln w="9525">
            <a:solidFill>
              <a:srgbClr val="2D2D8A"/>
            </a:solidFill>
            <a:miter lim="800000"/>
          </a:ln>
        </p:spPr>
        <p:txBody>
          <a:bodyPr>
            <a:normAutofit fontScale="90000"/>
          </a:bodyPr>
          <a:lstStyle>
            <a:lvl1pPr algn="ctr">
              <a:spcBef>
                <a:spcPts val="190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Themen des Unterrichts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build="p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6"/>
          <p:cNvGrpSpPr/>
          <p:nvPr/>
        </p:nvGrpSpPr>
        <p:grpSpPr>
          <a:xfrm>
            <a:off x="838199" y="266700"/>
            <a:ext cx="7804151" cy="904876"/>
            <a:chOff x="0" y="0"/>
            <a:chExt cx="7804150" cy="904874"/>
          </a:xfrm>
        </p:grpSpPr>
        <p:pic>
          <p:nvPicPr>
            <p:cNvPr id="184" name="Picture 17" descr="Picture 1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92785" cy="904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Rectangle 19"/>
            <p:cNvSpPr txBox="1"/>
            <p:nvPr/>
          </p:nvSpPr>
          <p:spPr>
            <a:xfrm>
              <a:off x="1485940" y="301624"/>
              <a:ext cx="6318211" cy="246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700">
                  <a:solidFill>
                    <a:srgbClr val="852F7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Staatliche Berufsfachschule für Sozialpflege Aschaffenburg</a:t>
              </a: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FB67F1A7-5F25-4AA4-92BD-179EBC21F6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7" y="1472794"/>
            <a:ext cx="3892173" cy="5189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1CDE190-54EC-4927-84BD-EF538E122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02" y="1747211"/>
            <a:ext cx="4375649" cy="4640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4097541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ähe">
  <a:themeElements>
    <a:clrScheme name="Näh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0000FF"/>
      </a:hlink>
      <a:folHlink>
        <a:srgbClr val="FF00FF"/>
      </a:folHlink>
    </a:clrScheme>
    <a:fontScheme name="Näh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Näh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ähe">
  <a:themeElements>
    <a:clrScheme name="Näh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0000FF"/>
      </a:hlink>
      <a:folHlink>
        <a:srgbClr val="FF00FF"/>
      </a:folHlink>
    </a:clrScheme>
    <a:fontScheme name="Näh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Näh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dbe7de-d0ef-43e5-99ca-929f51b0f58d">
      <Terms xmlns="http://schemas.microsoft.com/office/infopath/2007/PartnerControls"/>
    </lcf76f155ced4ddcb4097134ff3c332f>
    <TaxCatchAll xmlns="39b9f706-5fdc-410b-8bdc-e766bfa74999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B6ABBFAD1239142AB704929523A1638" ma:contentTypeVersion="15" ma:contentTypeDescription="Ein neues Dokument erstellen." ma:contentTypeScope="" ma:versionID="b7e08db9eee4de5f3b13e6bec1c403df">
  <xsd:schema xmlns:xsd="http://www.w3.org/2001/XMLSchema" xmlns:xs="http://www.w3.org/2001/XMLSchema" xmlns:p="http://schemas.microsoft.com/office/2006/metadata/properties" xmlns:ns2="39b9f706-5fdc-410b-8bdc-e766bfa74999" xmlns:ns3="dbdbe7de-d0ef-43e5-99ca-929f51b0f58d" targetNamespace="http://schemas.microsoft.com/office/2006/metadata/properties" ma:root="true" ma:fieldsID="7a6493fed8f95160248ccabc85ff1b53" ns2:_="" ns3:_="">
    <xsd:import namespace="39b9f706-5fdc-410b-8bdc-e766bfa74999"/>
    <xsd:import namespace="dbdbe7de-d0ef-43e5-99ca-929f51b0f58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9f706-5fdc-410b-8bdc-e766bfa749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67209e2-3ef3-48cd-a7b7-58ff9cd731da}" ma:internalName="TaxCatchAll" ma:showField="CatchAllData" ma:web="39b9f706-5fdc-410b-8bdc-e766bfa749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dbe7de-d0ef-43e5-99ca-929f51b0f5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87f90c02-6969-4a0f-8abf-a824444e3a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94D66D-D24C-492E-9C35-825E8251E7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42CB78-6C35-4567-91C2-37B2A1D0E28D}">
  <ds:schemaRefs>
    <ds:schemaRef ds:uri="http://schemas.microsoft.com/office/2006/documentManagement/types"/>
    <ds:schemaRef ds:uri="http://www.w3.org/XML/1998/namespace"/>
    <ds:schemaRef ds:uri="39b9f706-5fdc-410b-8bdc-e766bfa74999"/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dbdbe7de-d0ef-43e5-99ca-929f51b0f58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9E622C9-A1B2-4A69-ABE9-9DBD3BDE62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9f706-5fdc-410b-8bdc-e766bfa74999"/>
    <ds:schemaRef ds:uri="dbdbe7de-d0ef-43e5-99ca-929f51b0f5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</Words>
  <Application>Microsoft Office PowerPoint</Application>
  <PresentationFormat>Bildschirmpräsentation (4:3)</PresentationFormat>
  <Paragraphs>93</Paragraphs>
  <Slides>16</Slides>
  <Notes>2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Calibri</vt:lpstr>
      <vt:lpstr>Gill Sans MT</vt:lpstr>
      <vt:lpstr>Times New Roman</vt:lpstr>
      <vt:lpstr>Nähe</vt:lpstr>
      <vt:lpstr>Staatliche Berufsfachschule für Sozialpflege Aschaffenburg</vt:lpstr>
      <vt:lpstr>PowerPoint-Präsentation</vt:lpstr>
      <vt:lpstr>Tätigkeiten</vt:lpstr>
      <vt:lpstr>Tätigkeiten</vt:lpstr>
      <vt:lpstr>PowerPoint-Präsentation</vt:lpstr>
      <vt:lpstr>PowerPoint-Präsentation</vt:lpstr>
      <vt:lpstr>PowerPoint-Präsentation</vt:lpstr>
      <vt:lpstr>Themen des Unterrichts</vt:lpstr>
      <vt:lpstr>PowerPoint-Präsentation</vt:lpstr>
      <vt:lpstr>PowerPoint-Präsentation</vt:lpstr>
      <vt:lpstr>PowerPoint-Präsentation</vt:lpstr>
      <vt:lpstr>Weiterbildungsmöglichkeiten</vt:lpstr>
      <vt:lpstr>PowerPoint-Präsentation</vt:lpstr>
      <vt:lpstr>PowerPoint-Präsentation</vt:lpstr>
      <vt:lpstr>PowerPoint-Präsentation</vt:lpstr>
      <vt:lpstr>Staatliche Berufsfachschule für Sozialpflege Aschaffenburg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Staatliche Berufsfachschule für Sozialpflege Aschaffenburg</dc:title>
  <dc:creator>Schneiderbanger Patrick</dc:creator>
  <cp:lastModifiedBy>Alisa Scherer</cp:lastModifiedBy>
  <cp:revision>18</cp:revision>
  <cp:lastPrinted>2022-05-19T05:44:35Z</cp:lastPrinted>
  <dcterms:modified xsi:type="dcterms:W3CDTF">2024-10-09T11:59:14Z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0x0101009B6ABBFAD1239142AB704929523A1638</vt:lpwstr>
  </property>
  <property fmtid="{D5CDD505-2E9C-101B-9397-08002B2CF9AE}" pid="3" name="MediaServiceImageTags">
    <vt:lpwstr/>
  </property>
</Properties>
</file>