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1CBC87-4BEB-4EF4-B123-2340AA6C36F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DE82BA-84EA-423F-8187-FDAAD5FBBD0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5D5C09-A97B-454F-B0C7-BC612EF8707C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4013B1-44E6-4E83-80CF-EDAC861F37EE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CB211A-1E6B-4651-B51B-5C7F31EFEAE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3B1567-79AD-40F7-B302-382444A28558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68FA769-D81B-4C57-9B1C-B4779B7C5AC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B8853C9-BE96-4118-9103-7659410F40CA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219E12-7946-4C16-8F9F-EC12D12EA2A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9D59FC-F2ED-4DC4-AFB5-7776D40CB13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F593569-9267-4404-8A2C-3890DCD1C42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847F34-84D1-4765-B28B-E2B4CF1BA855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857CF9-94E3-47D8-8DEE-B79685B3FBF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577838-1A42-4796-B663-8D3F9A08242B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F7CC2F-75A5-4933-889D-3F24122CAA35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695B13-C511-4B4A-942D-587253D386C7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F30EB0F-6FB0-4089-8841-881D9ABD8A53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00A291-169B-4038-A03A-31690B6048E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3CE88AF-7C38-44F1-A998-C4C2529F065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E3B0858-7FCB-45C5-8426-50983DB802EC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CA73BA1-6690-4C55-ACFB-3FBD9CB0C83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9B32180-6CBB-4FD8-B219-3D5CDF5407C1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E0B5E8-D357-4EAD-A8BF-78EA411BED9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51FF35-598D-462C-B43F-06CAF5043F17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F987F8-06BA-4AC6-B2EA-AC81A9D8456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C16965E-3F54-4623-B749-4FEF74AF06CB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13D55F4-E744-4177-B9F9-28D91F7308C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2920B2-CE03-4890-B7E6-04CCA7F8830C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5C29E0-6A2E-4AB1-9887-5A44BE45B3BA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23CC2E9-B7A2-4AA6-9CAD-DF66B5D4316C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B6A07E8-FA3D-4E0C-BD1F-57EB2005D87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28C09E-753B-47CF-86B1-DC9D4A913865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538FB8-D059-4789-B2F2-9B36EA6745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A8E523-CD81-44D6-BE87-96E57DC715D2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C1C07A-9C5F-4522-8B89-C38290D95244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F5C197-4782-4231-8696-AE1C37304A71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5752EB-51A3-4DBD-A370-56E4E61C151E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D02C18A-4816-4153-A3E6-1BA7D3C265B9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B33A3A-E7E4-475B-BA17-75881896493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DEB5908-7D41-484E-B295-EF5C0BFC6A8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0A5E90-9018-49A9-BC06-DCB728C4231D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0FCB2F-C835-4690-ACA6-46F1586B0701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76F673-239F-4CA2-A04A-78A434952C80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69DEA9-A7CE-4DFF-9407-8F2E0CEAC39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62B132-7D4D-4B5A-92A7-3139F4976520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99F916-D27C-4078-AA77-FACB11822D90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AB50F1-A9DD-45C2-BB2E-3A7636A29D4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9F20EB-13BD-4EC3-BDFC-E5794710C57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8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0880" rIns="90000" bIns="208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3" name="Rectangl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8000" b="0" strike="noStrike" spc="-52">
                <a:solidFill>
                  <a:srgbClr val="262626"/>
                </a:solidFill>
                <a:latin typeface="Calibri Light"/>
              </a:rPr>
              <a:t>Mastertitelformat bearbeiten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9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900" b="0" strike="noStrike" spc="-1">
                <a:solidFill>
                  <a:srgbClr val="FFFFFF"/>
                </a:solidFill>
                <a:latin typeface="Calibri"/>
              </a:rPr>
              <a:t>&lt;Datum/Uhrzeit&gt;</a:t>
            </a:r>
            <a:endParaRPr lang="de-DE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5320B5E-5E62-46FA-95ED-FBF7E8A08A23}" type="slidenum">
              <a:rPr lang="de-DE" sz="105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440" y="4343400"/>
            <a:ext cx="987588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8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0880" rIns="90000" bIns="208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Mastertitelformat bearbeiten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800" b="0" strike="noStrike" spc="-1">
                <a:solidFill>
                  <a:srgbClr val="404040"/>
                </a:solidFill>
                <a:latin typeface="Calibri"/>
              </a:rPr>
              <a:t>Zweite Ebene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Dritte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Vierte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Fünfte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4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9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900" b="0" strike="noStrike" spc="-1">
                <a:solidFill>
                  <a:srgbClr val="FFFFFF"/>
                </a:solidFill>
                <a:latin typeface="Calibri"/>
              </a:rPr>
              <a:t>&lt;Datum/Uhrzeit&gt;</a:t>
            </a:r>
            <a:endParaRPr lang="de-DE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5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sldNum" idx="6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599A6B-1CE5-427F-8E3C-9038DB9F882E}" type="slidenum">
              <a:rPr lang="de-DE" sz="105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 8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0880" rIns="90000" bIns="208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3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Mastertitelformat bearbeiten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800" b="0" strike="noStrike" spc="-1">
                <a:solidFill>
                  <a:srgbClr val="404040"/>
                </a:solidFill>
                <a:latin typeface="Calibri"/>
              </a:rPr>
              <a:t>Zweite Ebene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Dritte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Vierte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Fünfte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1792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800" b="0" strike="noStrike" spc="-1">
                <a:solidFill>
                  <a:srgbClr val="404040"/>
                </a:solidFill>
                <a:latin typeface="Calibri"/>
              </a:rPr>
              <a:t>Zweite Ebene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Dritte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Vierte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Fünfte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7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9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900" b="0" strike="noStrike" spc="-1">
                <a:solidFill>
                  <a:srgbClr val="FFFFFF"/>
                </a:solidFill>
                <a:latin typeface="Calibri"/>
              </a:rPr>
              <a:t>&lt;Datum/Uhrzeit&gt;</a:t>
            </a:r>
            <a:endParaRPr lang="de-DE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8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 idx="9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694734-C165-4DFA-B398-E743CD2CEB3D}" type="slidenum">
              <a:rPr lang="de-DE" sz="105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8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0880" rIns="90000" bIns="2088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8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Mastertitelformat bearbeiten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09728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>
                <a:solidFill>
                  <a:srgbClr val="637052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097280" y="2582280"/>
            <a:ext cx="4937400" cy="33778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800" b="0" strike="noStrike" spc="-1">
                <a:solidFill>
                  <a:srgbClr val="404040"/>
                </a:solidFill>
                <a:latin typeface="Calibri"/>
              </a:rPr>
              <a:t>Zweite Ebene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Dritte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Vierte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Fünfte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1792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>
                <a:solidFill>
                  <a:srgbClr val="637052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6217920" y="2582280"/>
            <a:ext cx="4937400" cy="33778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Mastertextformat bearbeiten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38412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800" b="0" strike="noStrike" spc="-1">
                <a:solidFill>
                  <a:srgbClr val="404040"/>
                </a:solidFill>
                <a:latin typeface="Calibri"/>
              </a:rPr>
              <a:t>Zweite Ebene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  <a:p>
            <a:pPr marL="56700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Dritte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749880" lvl="3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Vierte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  <a:p>
            <a:pPr marL="932760" lvl="4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lang="de-DE" sz="1400" b="0" strike="noStrike" spc="-1">
                <a:solidFill>
                  <a:srgbClr val="404040"/>
                </a:solidFill>
                <a:latin typeface="Calibri"/>
              </a:rPr>
              <a:t>Fünfte Ebene</a:t>
            </a:r>
            <a:endParaRPr lang="en-US" sz="1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dt" idx="10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9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900" b="0" strike="noStrike" spc="-1">
                <a:solidFill>
                  <a:srgbClr val="FFFFFF"/>
                </a:solidFill>
                <a:latin typeface="Calibri"/>
              </a:rPr>
              <a:t>&lt;Datum/Uhrzeit&gt;</a:t>
            </a:r>
            <a:endParaRPr lang="de-DE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ftr" idx="11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46" name="PlaceHolder 8"/>
          <p:cNvSpPr>
            <a:spLocks noGrp="1"/>
          </p:cNvSpPr>
          <p:nvPr>
            <p:ph type="sldNum" idx="12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C324F6-999F-41B2-9247-4F0EE599E5C0}" type="slidenum">
              <a:rPr lang="de-DE" sz="105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jpe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slideLayout" Target="../slideLayouts/slideLayout13.xml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openxmlformats.org/officeDocument/2006/relationships/image" Target="../media/image1.png"/><Relationship Id="rId10" Type="http://schemas.openxmlformats.org/officeDocument/2006/relationships/audio" Target="../media/media14.mp3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post@bszab.d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microsoft.com/office/2007/relationships/hdphoto" Target="../media/hdphoto3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493280" y="315720"/>
            <a:ext cx="7994160" cy="1186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de-DE" sz="2800" b="0" strike="noStrike" spc="-52">
                <a:solidFill>
                  <a:srgbClr val="262626"/>
                </a:solidFill>
                <a:latin typeface="Arial Black"/>
              </a:rPr>
              <a:t>Staatliches Berufliches Schulzentrum Aschaffenburg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1720800" y="2880720"/>
            <a:ext cx="7766640" cy="109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20000"/>
          </a:bodyPr>
          <a:lstStyle/>
          <a:p>
            <a:pPr indent="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800" b="0" strike="noStrike" cap="all" spc="199" dirty="0">
                <a:solidFill>
                  <a:srgbClr val="7030A0"/>
                </a:solidFill>
                <a:latin typeface="Arial Black"/>
              </a:rPr>
              <a:t>Ausbildung zum staatlich geprüften Kinderpfleger un</a:t>
            </a:r>
            <a:r>
              <a:rPr lang="de-DE" sz="2800" cap="all" spc="199" dirty="0">
                <a:solidFill>
                  <a:srgbClr val="7030A0"/>
                </a:solidFill>
                <a:latin typeface="Arial Black"/>
              </a:rPr>
              <a:t>d zur STAATLICH GEPRÜFTEN </a:t>
            </a:r>
            <a:r>
              <a:rPr lang="de-DE" sz="2800" cap="all" spc="199" dirty="0" err="1">
                <a:solidFill>
                  <a:srgbClr val="7030A0"/>
                </a:solidFill>
                <a:latin typeface="Arial Black"/>
              </a:rPr>
              <a:t>KINDERPFLEGER</a:t>
            </a:r>
            <a:r>
              <a:rPr lang="de-DE" sz="2800" b="0" strike="noStrike" cap="all" spc="199" dirty="0" err="1">
                <a:solidFill>
                  <a:srgbClr val="7030A0"/>
                </a:solidFill>
                <a:latin typeface="Arial Black"/>
              </a:rPr>
              <a:t>in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rafik 18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4440" y="58824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6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Sport- und Bewegungserziehung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109728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>
                <a:solidFill>
                  <a:srgbClr val="637052"/>
                </a:solidFill>
                <a:latin typeface="Calibri"/>
              </a:rPr>
              <a:t>Berufsfachschule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800" b="0" strike="noStrike" cap="all" spc="-1">
                <a:solidFill>
                  <a:srgbClr val="637052"/>
                </a:solidFill>
                <a:latin typeface="Calibri Light"/>
              </a:rPr>
              <a:t>Praxisorientiert, Aktivitäten für das Praktikum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1792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>
                <a:solidFill>
                  <a:srgbClr val="637052"/>
                </a:solidFill>
                <a:latin typeface="Calibri"/>
              </a:rPr>
              <a:t>Kindergarten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800" b="0" strike="noStrike" cap="all" spc="-1">
                <a:solidFill>
                  <a:srgbClr val="637052"/>
                </a:solidFill>
                <a:latin typeface="Calibri Light"/>
              </a:rPr>
              <a:t>Umsetzung der Aktivitäten</a:t>
            </a:r>
            <a:endParaRPr lang="en-US" sz="18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3" name="Inhaltsplatzhalter 12"/>
          <p:cNvPicPr/>
          <p:nvPr/>
        </p:nvPicPr>
        <p:blipFill>
          <a:blip r:embed="rId4"/>
          <a:stretch/>
        </p:blipFill>
        <p:spPr>
          <a:xfrm>
            <a:off x="6218280" y="2626200"/>
            <a:ext cx="4936680" cy="329112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23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800" y="325800"/>
            <a:ext cx="1261800" cy="1261800"/>
          </a:xfrm>
          <a:prstGeom prst="rect">
            <a:avLst/>
          </a:prstGeom>
          <a:ln w="0">
            <a:noFill/>
          </a:ln>
        </p:spPr>
      </p:pic>
      <p:pic>
        <p:nvPicPr>
          <p:cNvPr id="235" name="Grafik 7"/>
          <p:cNvPicPr/>
          <p:nvPr/>
        </p:nvPicPr>
        <p:blipFill>
          <a:blip r:embed="rId6"/>
          <a:stretch/>
        </p:blipFill>
        <p:spPr>
          <a:xfrm>
            <a:off x="1097280" y="2732040"/>
            <a:ext cx="4626360" cy="307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23880" y="116640"/>
            <a:ext cx="9143640" cy="122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262626"/>
                </a:solidFill>
                <a:latin typeface="Calibri Light"/>
              </a:rPr>
              <a:t>Säuglingsbetreuung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1523880" y="1562760"/>
            <a:ext cx="9143640" cy="369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1" strike="noStrike" cap="all" spc="199">
                <a:solidFill>
                  <a:srgbClr val="637052"/>
                </a:solidFill>
                <a:latin typeface="Calibri Light"/>
              </a:rPr>
              <a:t>Betreuung und Erziehung von Säuglingen</a:t>
            </a:r>
            <a:endParaRPr lang="de-DE" sz="1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cap="all" spc="199">
                <a:solidFill>
                  <a:srgbClr val="637052"/>
                </a:solidFill>
                <a:latin typeface="Calibri"/>
              </a:rPr>
              <a:t>Bedürfnisse</a:t>
            </a:r>
            <a:r>
              <a:rPr lang="de-DE" sz="1700" b="1" strike="noStrike" cap="all" spc="199">
                <a:solidFill>
                  <a:srgbClr val="637052"/>
                </a:solidFill>
                <a:latin typeface="Calibri Light"/>
              </a:rPr>
              <a:t> des Kindes</a:t>
            </a:r>
            <a:endParaRPr lang="de-DE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Grafik 4"/>
          <p:cNvPicPr/>
          <p:nvPr/>
        </p:nvPicPr>
        <p:blipFill>
          <a:blip r:embed="rId4"/>
          <a:stretch/>
        </p:blipFill>
        <p:spPr>
          <a:xfrm>
            <a:off x="7413480" y="853200"/>
            <a:ext cx="3515760" cy="468792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23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3880" y="2698920"/>
            <a:ext cx="996480" cy="99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21320" y="904320"/>
            <a:ext cx="10515240" cy="864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4000"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Religionslehre und Religionspädagogik</a:t>
            </a:r>
            <a:br>
              <a:rPr sz="4800"/>
            </a:b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Ethik und Ethische Erziehung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1" strike="noStrike" cap="all" spc="199">
                <a:solidFill>
                  <a:srgbClr val="637052"/>
                </a:solidFill>
                <a:latin typeface="Calibri Light"/>
              </a:rPr>
              <a:t>Interreligiöse</a:t>
            </a:r>
            <a:r>
              <a:rPr lang="de-DE" sz="1700" b="1" strike="noStrike" spc="-1">
                <a:solidFill>
                  <a:srgbClr val="404040"/>
                </a:solidFill>
                <a:latin typeface="Calibri Light"/>
              </a:rPr>
              <a:t> </a:t>
            </a:r>
            <a:r>
              <a:rPr lang="de-DE" sz="1700" b="1" strike="noStrike" cap="all" spc="199">
                <a:solidFill>
                  <a:srgbClr val="637052"/>
                </a:solidFill>
                <a:latin typeface="Calibri Light"/>
              </a:rPr>
              <a:t>Feste und Bräuche im Kindergarten 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1" strike="noStrike" cap="all" spc="199">
                <a:solidFill>
                  <a:srgbClr val="637052"/>
                </a:solidFill>
                <a:latin typeface="Calibri Light"/>
              </a:rPr>
              <a:t>Werteerziehung und Persönlichkeitsentwicklung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2" name="Picture 4" descr="Gesponsertes Bild"/>
          <p:cNvPicPr/>
          <p:nvPr/>
        </p:nvPicPr>
        <p:blipFill>
          <a:blip r:embed="rId2"/>
          <a:stretch/>
        </p:blipFill>
        <p:spPr>
          <a:xfrm>
            <a:off x="1150200" y="2774880"/>
            <a:ext cx="4186800" cy="27882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6" descr="https://media.istockphoto.com/id/690191536/de/foto/sch%C3%B6ne-engel-mit-dem-lockigen-haar.jpg?b=1&amp;s=170667a&amp;w=0&amp;k=20&amp;c=0pexjkcVCqc7Ph84uuwd55tVQploNM7Fir0dX61F354="/>
          <p:cNvPicPr/>
          <p:nvPr/>
        </p:nvPicPr>
        <p:blipFill>
          <a:blip r:embed="rId3"/>
          <a:stretch/>
        </p:blipFill>
        <p:spPr>
          <a:xfrm>
            <a:off x="7736040" y="1998720"/>
            <a:ext cx="2900520" cy="38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Fachtheoretische Fächer: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1066680" y="237780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Ökologie und Gesundheit 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Deutsch und Kommunikation 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Pädagogik und Psychologie 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Politik, Gesellschaft und Berufskunde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Englisch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Rechtskunde 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6" name="Grafik 8"/>
          <p:cNvPicPr/>
          <p:nvPr/>
        </p:nvPicPr>
        <p:blipFill>
          <a:blip r:embed="rId14"/>
          <a:stretch/>
        </p:blipFill>
        <p:spPr>
          <a:xfrm>
            <a:off x="5403960" y="2111400"/>
            <a:ext cx="5751360" cy="3831120"/>
          </a:xfrm>
          <a:prstGeom prst="rect">
            <a:avLst/>
          </a:prstGeom>
          <a:ln w="0">
            <a:noFill/>
          </a:ln>
        </p:spPr>
      </p:pic>
      <p:pic>
        <p:nvPicPr>
          <p:cNvPr id="247" name="Grafik 24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0160" y="2377800"/>
            <a:ext cx="385920" cy="385920"/>
          </a:xfrm>
          <a:prstGeom prst="rect">
            <a:avLst/>
          </a:prstGeom>
          <a:ln w="0">
            <a:noFill/>
          </a:ln>
        </p:spPr>
      </p:pic>
      <p:pic>
        <p:nvPicPr>
          <p:cNvPr id="248" name="Grafik 247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0160" y="2764080"/>
            <a:ext cx="385920" cy="385920"/>
          </a:xfrm>
          <a:prstGeom prst="rect">
            <a:avLst/>
          </a:prstGeom>
          <a:ln w="0">
            <a:noFill/>
          </a:ln>
        </p:spPr>
      </p:pic>
      <p:pic>
        <p:nvPicPr>
          <p:cNvPr id="249" name="Grafik 248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0160" y="3150000"/>
            <a:ext cx="385920" cy="385920"/>
          </a:xfrm>
          <a:prstGeom prst="rect">
            <a:avLst/>
          </a:prstGeom>
          <a:ln w="0">
            <a:noFill/>
          </a:ln>
        </p:spPr>
      </p:pic>
      <p:pic>
        <p:nvPicPr>
          <p:cNvPr id="250" name="Grafik 249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0160" y="3591000"/>
            <a:ext cx="423360" cy="423360"/>
          </a:xfrm>
          <a:prstGeom prst="rect">
            <a:avLst/>
          </a:prstGeom>
          <a:ln w="0">
            <a:noFill/>
          </a:ln>
        </p:spPr>
      </p:pic>
      <p:pic>
        <p:nvPicPr>
          <p:cNvPr id="251" name="Grafik 250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5640" y="4014720"/>
            <a:ext cx="423360" cy="423360"/>
          </a:xfrm>
          <a:prstGeom prst="rect">
            <a:avLst/>
          </a:prstGeom>
          <a:ln w="0">
            <a:noFill/>
          </a:ln>
        </p:spPr>
      </p:pic>
      <p:pic>
        <p:nvPicPr>
          <p:cNvPr id="252" name="Grafik 251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5640" y="4411440"/>
            <a:ext cx="423360" cy="42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" fill="hold"/>
                                        <p:tgtEl>
                                          <p:spTgt spid="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67" fill="hold"/>
                                        <p:tgtEl>
                                          <p:spTgt spid="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82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97" fill="hold"/>
                                        <p:tgtEl>
                                          <p:spTgt spid="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8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93" fill="hold"/>
                                        <p:tgtEl>
                                          <p:spTgt spid="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Wahlfächer: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097280" y="242388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Chor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Gitarre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Mathematik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Englisch für weiterführende Schulen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Darstellendes Spiel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Soziale Medien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55" name="Grafik 3"/>
          <p:cNvPicPr/>
          <p:nvPr/>
        </p:nvPicPr>
        <p:blipFill>
          <a:blip r:embed="rId2"/>
          <a:stretch/>
        </p:blipFill>
        <p:spPr>
          <a:xfrm>
            <a:off x="6522120" y="1812240"/>
            <a:ext cx="3078720" cy="449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Du möchtest dich bewerben?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1097280" y="242748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Staatliches Berufliches Schulzentrum Aschaffenburg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Seidelstraße 4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63741 Aschaffenburg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Telefonnummer: 06021/583850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E-Mail: </a:t>
            </a:r>
            <a:r>
              <a:rPr lang="de-DE" sz="1700" b="0" u="sng" strike="noStrike" spc="-1">
                <a:solidFill>
                  <a:srgbClr val="5EB2EA"/>
                </a:solidFill>
                <a:uFillTx/>
                <a:latin typeface="Calibri"/>
                <a:hlinkClick r:id="rId2"/>
              </a:rPr>
              <a:t>info@bszab.de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700" b="0" strike="noStrike" spc="-1">
                <a:solidFill>
                  <a:srgbClr val="404040"/>
                </a:solidFill>
                <a:latin typeface="Calibri"/>
              </a:rPr>
              <a:t>Schulleiter: Herr Dr. Matthias Fünffinger</a:t>
            </a:r>
            <a:endParaRPr lang="en-US" sz="17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58" name="Grafik 7"/>
          <p:cNvPicPr/>
          <p:nvPr/>
        </p:nvPicPr>
        <p:blipFill>
          <a:blip r:embed="rId3"/>
          <a:stretch/>
        </p:blipFill>
        <p:spPr>
          <a:xfrm>
            <a:off x="7021440" y="1945080"/>
            <a:ext cx="3826440" cy="3826440"/>
          </a:xfrm>
          <a:prstGeom prst="rect">
            <a:avLst/>
          </a:prstGeom>
          <a:ln w="0">
            <a:noFill/>
          </a:ln>
        </p:spPr>
      </p:pic>
      <p:sp>
        <p:nvSpPr>
          <p:cNvPr id="259" name="Textfeld 8"/>
          <p:cNvSpPr/>
          <p:nvPr/>
        </p:nvSpPr>
        <p:spPr>
          <a:xfrm>
            <a:off x="7155720" y="5544720"/>
            <a:ext cx="4153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 Light"/>
              </a:rPr>
              <a:t>Scanne den QR-Code, um auf unsere Website weitergeleitet werden!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Voraussetzungen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Guter Umgang mit Kindern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Erfolgreicher Mittelschulabschluss 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Geduld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Konfliktfähigkeit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Einfühlungsvermögen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Verantwortungsbewusstsein und Einsatzbereitschaft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Kreativität und Musikalität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404040"/>
                </a:solidFill>
                <a:latin typeface="Calibri"/>
              </a:rPr>
              <a:t>Belastbarkeit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8" name="Grafik 3"/>
          <p:cNvPicPr/>
          <p:nvPr/>
        </p:nvPicPr>
        <p:blipFill>
          <a:blip r:embed="rId2"/>
          <a:stretch/>
        </p:blipFill>
        <p:spPr>
          <a:xfrm>
            <a:off x="6675120" y="536040"/>
            <a:ext cx="4794840" cy="279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889640" y="9828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Daraus besteht die Ausbildung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90" name="Inhaltsplatzhalter 7"/>
          <p:cNvGraphicFramePr/>
          <p:nvPr/>
        </p:nvGraphicFramePr>
        <p:xfrm>
          <a:off x="1828800" y="2011680"/>
          <a:ext cx="8534160" cy="741600"/>
        </p:xfrm>
        <a:graphic>
          <a:graphicData uri="http://schemas.openxmlformats.org/drawingml/2006/table">
            <a:tbl>
              <a:tblPr/>
              <a:tblGrid>
                <a:gridCol w="426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Theorie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Praxis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Unterricht in der Schule mit viel Praxisbezug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Du arbeitest im Kindergarten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720" marR="90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4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1" name="Grafik 8"/>
          <p:cNvPicPr/>
          <p:nvPr/>
        </p:nvPicPr>
        <p:blipFill>
          <a:blip r:embed="rId2"/>
          <a:stretch/>
        </p:blipFill>
        <p:spPr>
          <a:xfrm>
            <a:off x="838080" y="3429000"/>
            <a:ext cx="4302360" cy="286740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2"/>
          <p:cNvPicPr/>
          <p:nvPr/>
        </p:nvPicPr>
        <p:blipFill>
          <a:blip r:embed="rId3"/>
          <a:stretch/>
        </p:blipFill>
        <p:spPr>
          <a:xfrm>
            <a:off x="6723360" y="3429000"/>
            <a:ext cx="4630320" cy="286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5880" y="31176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Praxis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10520" y="2884320"/>
            <a:ext cx="8534160" cy="26434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Praxisorte: Kindergarten, Hort, Krippe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Aufgaben: Betreuen, Erziehen, Bilden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10. Jahrgangsstufe: 10 Praxistage und Praxisblöcke von je 1 und 2 Wochen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11. Jahrgangsstufe: 2 Praxisblöcke von je 1 Woche und 2 Praxisblöcke von je 2 Wochen</a:t>
            </a: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5" name="Grafik 3"/>
          <p:cNvPicPr/>
          <p:nvPr/>
        </p:nvPicPr>
        <p:blipFill>
          <a:blip r:embed="rId4"/>
          <a:stretch/>
        </p:blipFill>
        <p:spPr>
          <a:xfrm>
            <a:off x="7279560" y="161640"/>
            <a:ext cx="4801680" cy="2721960"/>
          </a:xfrm>
          <a:prstGeom prst="rect">
            <a:avLst/>
          </a:prstGeom>
          <a:ln w="0">
            <a:noFill/>
          </a:ln>
        </p:spPr>
      </p:pic>
      <p:pic>
        <p:nvPicPr>
          <p:cNvPr id="196" name="Grafik 19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7520" y="548640"/>
            <a:ext cx="1006200" cy="100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Musik und Musikerziehung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Inhaltsplatzhalter 4"/>
          <p:cNvPicPr/>
          <p:nvPr/>
        </p:nvPicPr>
        <p:blipFill>
          <a:blip r:embed="rId4"/>
          <a:stretch/>
        </p:blipFill>
        <p:spPr>
          <a:xfrm>
            <a:off x="6543000" y="2330640"/>
            <a:ext cx="4703760" cy="3527640"/>
          </a:xfrm>
          <a:prstGeom prst="rect">
            <a:avLst/>
          </a:prstGeom>
          <a:ln w="0">
            <a:noFill/>
          </a:ln>
        </p:spPr>
      </p:pic>
      <p:pic>
        <p:nvPicPr>
          <p:cNvPr id="199" name="Grafik 3"/>
          <p:cNvPicPr/>
          <p:nvPr/>
        </p:nvPicPr>
        <p:blipFill>
          <a:blip r:embed="rId5"/>
          <a:stretch/>
        </p:blipFill>
        <p:spPr>
          <a:xfrm>
            <a:off x="1209240" y="2330640"/>
            <a:ext cx="4703760" cy="3527640"/>
          </a:xfrm>
          <a:prstGeom prst="rect">
            <a:avLst/>
          </a:prstGeom>
          <a:ln w="0">
            <a:noFill/>
          </a:ln>
        </p:spPr>
      </p:pic>
      <p:pic>
        <p:nvPicPr>
          <p:cNvPr id="200" name="Grafik 19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7040" y="918720"/>
            <a:ext cx="818280" cy="81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Werkerziehung und Gestalten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3" name="Grafik 4"/>
          <p:cNvPicPr/>
          <p:nvPr/>
        </p:nvPicPr>
        <p:blipFill>
          <a:blip r:embed="rId4"/>
          <a:stretch/>
        </p:blipFill>
        <p:spPr>
          <a:xfrm rot="5400000">
            <a:off x="1470240" y="1744200"/>
            <a:ext cx="2949120" cy="4013640"/>
          </a:xfrm>
          <a:prstGeom prst="rect">
            <a:avLst/>
          </a:prstGeom>
          <a:ln w="0">
            <a:noFill/>
          </a:ln>
        </p:spPr>
      </p:pic>
      <p:pic>
        <p:nvPicPr>
          <p:cNvPr id="204" name="Grafik 6"/>
          <p:cNvPicPr/>
          <p:nvPr/>
        </p:nvPicPr>
        <p:blipFill>
          <a:blip r:embed="rId5"/>
          <a:stretch/>
        </p:blipFill>
        <p:spPr>
          <a:xfrm>
            <a:off x="6126480" y="2276640"/>
            <a:ext cx="4424040" cy="2949120"/>
          </a:xfrm>
          <a:prstGeom prst="rect">
            <a:avLst/>
          </a:prstGeom>
          <a:ln w="0">
            <a:noFill/>
          </a:ln>
        </p:spPr>
      </p:pic>
      <p:pic>
        <p:nvPicPr>
          <p:cNvPr id="205" name="Grafik 20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4640" y="917280"/>
            <a:ext cx="760680" cy="76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Praxis- und Methodenlehre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feld 6"/>
          <p:cNvSpPr/>
          <p:nvPr/>
        </p:nvSpPr>
        <p:spPr>
          <a:xfrm>
            <a:off x="1097280" y="1778400"/>
            <a:ext cx="376668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700" b="0" strike="noStrike" cap="all" spc="-1">
                <a:solidFill>
                  <a:srgbClr val="637052"/>
                </a:solidFill>
                <a:latin typeface="Calibri"/>
              </a:rPr>
              <a:t>Berufsfachschule</a:t>
            </a:r>
            <a:endParaRPr lang="de-DE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feld 7"/>
          <p:cNvSpPr/>
          <p:nvPr/>
        </p:nvSpPr>
        <p:spPr>
          <a:xfrm>
            <a:off x="6648840" y="1782360"/>
            <a:ext cx="25142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700" b="0" strike="noStrike" cap="all" spc="-1">
                <a:solidFill>
                  <a:srgbClr val="637052"/>
                </a:solidFill>
                <a:latin typeface="Calibri"/>
              </a:rPr>
              <a:t>Kindergarten</a:t>
            </a:r>
            <a:endParaRPr lang="de-DE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rafik 8"/>
          <p:cNvPicPr/>
          <p:nvPr/>
        </p:nvPicPr>
        <p:blipFill>
          <a:blip r:embed="rId4"/>
          <a:srcRect r="-1637"/>
          <a:stretch/>
        </p:blipFill>
        <p:spPr>
          <a:xfrm>
            <a:off x="838080" y="2214000"/>
            <a:ext cx="4782960" cy="2124720"/>
          </a:xfrm>
          <a:prstGeom prst="rect">
            <a:avLst/>
          </a:prstGeom>
          <a:ln w="0">
            <a:noFill/>
          </a:ln>
        </p:spPr>
      </p:pic>
      <p:pic>
        <p:nvPicPr>
          <p:cNvPr id="210" name="Grafik 9"/>
          <p:cNvPicPr/>
          <p:nvPr/>
        </p:nvPicPr>
        <p:blipFill>
          <a:blip r:embed="rId5"/>
          <a:stretch/>
        </p:blipFill>
        <p:spPr>
          <a:xfrm>
            <a:off x="765720" y="4455720"/>
            <a:ext cx="2355480" cy="1570320"/>
          </a:xfrm>
          <a:prstGeom prst="rect">
            <a:avLst/>
          </a:prstGeom>
          <a:ln w="0">
            <a:noFill/>
          </a:ln>
        </p:spPr>
      </p:pic>
      <p:pic>
        <p:nvPicPr>
          <p:cNvPr id="211" name="Grafik 10"/>
          <p:cNvPicPr/>
          <p:nvPr/>
        </p:nvPicPr>
        <p:blipFill>
          <a:blip r:embed="rId6"/>
          <a:stretch/>
        </p:blipFill>
        <p:spPr>
          <a:xfrm>
            <a:off x="3229920" y="4455720"/>
            <a:ext cx="2355480" cy="1570320"/>
          </a:xfrm>
          <a:prstGeom prst="rect">
            <a:avLst/>
          </a:prstGeom>
          <a:ln w="0">
            <a:noFill/>
          </a:ln>
        </p:spPr>
      </p:pic>
      <p:pic>
        <p:nvPicPr>
          <p:cNvPr id="212" name="Grafik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95880" y="2253600"/>
            <a:ext cx="5499720" cy="3786840"/>
          </a:xfrm>
          <a:prstGeom prst="rect">
            <a:avLst/>
          </a:prstGeom>
          <a:ln w="0">
            <a:noFill/>
          </a:ln>
        </p:spPr>
      </p:pic>
      <p:sp>
        <p:nvSpPr>
          <p:cNvPr id="213" name="Rechteck 13"/>
          <p:cNvSpPr/>
          <p:nvPr/>
        </p:nvSpPr>
        <p:spPr>
          <a:xfrm>
            <a:off x="5525640" y="6285240"/>
            <a:ext cx="789228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50" b="0" i="1" strike="noStrike" spc="-1">
                <a:solidFill>
                  <a:srgbClr val="757879"/>
                </a:solidFill>
                <a:latin typeface="Roboto Condensed"/>
              </a:rPr>
              <a:t>Foto: Schwarzwälder-Bote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50" b="0" i="1" strike="noStrike" spc="-1">
                <a:solidFill>
                  <a:srgbClr val="757879"/>
                </a:solidFill>
                <a:latin typeface="Roboto Condensed"/>
              </a:rPr>
              <a:t>https://www.schwarzwaelder-bote.de/media.media.7f55d2be-9bfc-4eac-a3b9-53e09556a324.original1024.jpg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rafik 2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6200" y="101196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104480" y="277560"/>
            <a:ext cx="10824120" cy="1349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de-DE" sz="4800" b="0" strike="noStrike" spc="-52" dirty="0">
                <a:solidFill>
                  <a:srgbClr val="404040"/>
                </a:solidFill>
                <a:latin typeface="Calibri Light"/>
              </a:rPr>
              <a:t>Mathematisch- </a:t>
            </a:r>
            <a:r>
              <a:rPr lang="de-DE" sz="4800" spc="-52" dirty="0">
                <a:solidFill>
                  <a:srgbClr val="404040"/>
                </a:solidFill>
                <a:latin typeface="Calibri Light"/>
              </a:rPr>
              <a:t>N</a:t>
            </a:r>
            <a:r>
              <a:rPr lang="de-DE" sz="4800" b="0" strike="noStrike" spc="-52" dirty="0">
                <a:solidFill>
                  <a:srgbClr val="404040"/>
                </a:solidFill>
                <a:latin typeface="Calibri Light"/>
              </a:rPr>
              <a:t>aturwissenschaftliche Erziehung 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Inhaltsplatzhalter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35080" y="2129760"/>
            <a:ext cx="4681800" cy="4005000"/>
          </a:xfrm>
          <a:prstGeom prst="rect">
            <a:avLst/>
          </a:prstGeom>
          <a:ln w="0">
            <a:noFill/>
          </a:ln>
        </p:spPr>
      </p:pic>
      <p:pic>
        <p:nvPicPr>
          <p:cNvPr id="217" name="Inhaltsplatzhalter 6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74880" y="2112480"/>
            <a:ext cx="4424040" cy="4022280"/>
          </a:xfrm>
          <a:prstGeom prst="rect">
            <a:avLst/>
          </a:prstGeom>
          <a:ln w="0">
            <a:noFill/>
          </a:ln>
        </p:spPr>
      </p:pic>
      <p:sp>
        <p:nvSpPr>
          <p:cNvPr id="218" name="Textfeld 7"/>
          <p:cNvSpPr/>
          <p:nvPr/>
        </p:nvSpPr>
        <p:spPr>
          <a:xfrm>
            <a:off x="2511360" y="1744560"/>
            <a:ext cx="2900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700" b="0" strike="noStrike" cap="all" spc="-1">
                <a:solidFill>
                  <a:srgbClr val="637052"/>
                </a:solidFill>
                <a:latin typeface="Calibri"/>
              </a:rPr>
              <a:t>Berufsfachschule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feld 8"/>
          <p:cNvSpPr/>
          <p:nvPr/>
        </p:nvSpPr>
        <p:spPr>
          <a:xfrm>
            <a:off x="7898040" y="1744560"/>
            <a:ext cx="290088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700" b="0" strike="noStrike" cap="all" spc="-1">
                <a:solidFill>
                  <a:srgbClr val="637052"/>
                </a:solidFill>
                <a:latin typeface="Calibri"/>
              </a:rPr>
              <a:t>Kindergarten</a:t>
            </a:r>
            <a:endParaRPr lang="de-DE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Grafik 21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1280" y="952560"/>
            <a:ext cx="755280" cy="75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de-DE" sz="4800" b="0" strike="noStrike" spc="-52">
                <a:solidFill>
                  <a:srgbClr val="404040"/>
                </a:solidFill>
                <a:latin typeface="Calibri Light"/>
              </a:rPr>
              <a:t>Hauswirtschaftliche Erziehung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097280" y="1737000"/>
            <a:ext cx="4937400" cy="84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000" lnSpcReduction="20000"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 dirty="0">
                <a:solidFill>
                  <a:srgbClr val="637052"/>
                </a:solidFill>
                <a:latin typeface="Calibri"/>
              </a:rPr>
              <a:t>Berufsfachschule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800" b="0" strike="noStrike" cap="all" spc="-1" dirty="0">
                <a:solidFill>
                  <a:srgbClr val="637052"/>
                </a:solidFill>
                <a:latin typeface="Calibri Light"/>
              </a:rPr>
              <a:t>Kenntnisse über Nahrung/Hygiene, Theorie, Kochen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3" name="Inhaltsplatzhalter 8"/>
          <p:cNvPicPr/>
          <p:nvPr/>
        </p:nvPicPr>
        <p:blipFill>
          <a:blip r:embed="rId4"/>
          <a:stretch/>
        </p:blipFill>
        <p:spPr>
          <a:xfrm rot="5400000">
            <a:off x="1229040" y="2215080"/>
            <a:ext cx="1226160" cy="180612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17920" y="1682280"/>
            <a:ext cx="4937400" cy="89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2000" b="0" strike="noStrike" cap="all" spc="-1" dirty="0">
                <a:solidFill>
                  <a:srgbClr val="637052"/>
                </a:solidFill>
                <a:latin typeface="Calibri"/>
              </a:rPr>
              <a:t>Kindergarten</a:t>
            </a:r>
            <a:endParaRPr lang="en-US" sz="2000" b="0" strike="noStrike" spc="-1" dirty="0">
              <a:solidFill>
                <a:srgbClr val="40404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de-DE" sz="1800" b="0" strike="noStrike" cap="all" spc="-1" dirty="0">
                <a:solidFill>
                  <a:srgbClr val="637052"/>
                </a:solidFill>
                <a:latin typeface="Calibri Light"/>
              </a:rPr>
              <a:t>Umsetzung der Aktivitäten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5" name="Inhaltsplatzhalter 11"/>
          <p:cNvPicPr/>
          <p:nvPr/>
        </p:nvPicPr>
        <p:blipFill>
          <a:blip r:embed="rId5"/>
          <a:stretch/>
        </p:blipFill>
        <p:spPr>
          <a:xfrm>
            <a:off x="7678080" y="2502000"/>
            <a:ext cx="3626280" cy="2417400"/>
          </a:xfrm>
          <a:prstGeom prst="rect">
            <a:avLst/>
          </a:prstGeom>
          <a:ln w="0">
            <a:noFill/>
          </a:ln>
        </p:spPr>
      </p:pic>
      <p:pic>
        <p:nvPicPr>
          <p:cNvPr id="226" name="Grafik 9"/>
          <p:cNvPicPr/>
          <p:nvPr/>
        </p:nvPicPr>
        <p:blipFill>
          <a:blip r:embed="rId6"/>
          <a:stretch/>
        </p:blipFill>
        <p:spPr>
          <a:xfrm>
            <a:off x="2844720" y="2502000"/>
            <a:ext cx="2739240" cy="3652200"/>
          </a:xfrm>
          <a:prstGeom prst="rect">
            <a:avLst/>
          </a:prstGeom>
          <a:ln w="0">
            <a:noFill/>
          </a:ln>
        </p:spPr>
      </p:pic>
      <p:pic>
        <p:nvPicPr>
          <p:cNvPr id="227" name="Grafik 1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38880" y="3827880"/>
            <a:ext cx="1744560" cy="2326320"/>
          </a:xfrm>
          <a:prstGeom prst="rect">
            <a:avLst/>
          </a:prstGeom>
          <a:ln w="0">
            <a:noFill/>
          </a:ln>
        </p:spPr>
      </p:pic>
      <p:pic>
        <p:nvPicPr>
          <p:cNvPr id="228" name="Grafik 12"/>
          <p:cNvPicPr/>
          <p:nvPr/>
        </p:nvPicPr>
        <p:blipFill>
          <a:blip r:embed="rId9"/>
          <a:stretch/>
        </p:blipFill>
        <p:spPr>
          <a:xfrm>
            <a:off x="6172200" y="3943800"/>
            <a:ext cx="3119040" cy="2074320"/>
          </a:xfrm>
          <a:prstGeom prst="rect">
            <a:avLst/>
          </a:prstGeom>
          <a:ln w="0">
            <a:noFill/>
          </a:ln>
        </p:spPr>
      </p:pic>
      <p:pic>
        <p:nvPicPr>
          <p:cNvPr id="229" name="Grafik 22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91440" y="402480"/>
            <a:ext cx="1163880" cy="116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2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D5086AAA84814986D51155C8E464FF" ma:contentTypeVersion="13" ma:contentTypeDescription="Ein neues Dokument erstellen." ma:contentTypeScope="" ma:versionID="e899624cad9631988718e2e165dcb50f">
  <xsd:schema xmlns:xsd="http://www.w3.org/2001/XMLSchema" xmlns:xs="http://www.w3.org/2001/XMLSchema" xmlns:p="http://schemas.microsoft.com/office/2006/metadata/properties" xmlns:ns3="e0c2efd8-fdf1-4888-9459-a753df138c6b" targetNamespace="http://schemas.microsoft.com/office/2006/metadata/properties" ma:root="true" ma:fieldsID="2600bfab40329a3034cccb03a03920f9" ns3:_="">
    <xsd:import namespace="e0c2efd8-fdf1-4888-9459-a753df138c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2efd8-fdf1-4888-9459-a753df138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c2efd8-fdf1-4888-9459-a753df138c6b" xsi:nil="true"/>
  </documentManagement>
</p:properties>
</file>

<file path=customXml/itemProps1.xml><?xml version="1.0" encoding="utf-8"?>
<ds:datastoreItem xmlns:ds="http://schemas.openxmlformats.org/officeDocument/2006/customXml" ds:itemID="{2F7A4C99-62D6-47C3-9E15-8A1EBF446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2efd8-fdf1-4888-9459-a753df13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7D484D-09D6-408A-837E-47D332041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4C20A-4C83-45BB-BDC2-DCF97F899E38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e0c2efd8-fdf1-4888-9459-a753df138c6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259</Words>
  <Application>Microsoft Office PowerPoint</Application>
  <PresentationFormat>Breitbild</PresentationFormat>
  <Paragraphs>71</Paragraphs>
  <Slides>15</Slides>
  <Notes>0</Notes>
  <HiddenSlides>0</HiddenSlides>
  <MMClips>15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DejaVu Sans</vt:lpstr>
      <vt:lpstr>Roboto Condensed</vt:lpstr>
      <vt:lpstr>Symbol</vt:lpstr>
      <vt:lpstr>Times New Roman</vt:lpstr>
      <vt:lpstr>Wingdings</vt:lpstr>
      <vt:lpstr>Rückblick</vt:lpstr>
      <vt:lpstr>Rückblick</vt:lpstr>
      <vt:lpstr>Rückblick</vt:lpstr>
      <vt:lpstr>Rückblick</vt:lpstr>
      <vt:lpstr>Staatliches Berufliches Schulzentrum Aschaffenburg</vt:lpstr>
      <vt:lpstr>Voraussetzungen</vt:lpstr>
      <vt:lpstr>Daraus besteht die Ausbildung</vt:lpstr>
      <vt:lpstr>Praxis</vt:lpstr>
      <vt:lpstr>Musik und Musikerziehung</vt:lpstr>
      <vt:lpstr>Werkerziehung und Gestalten</vt:lpstr>
      <vt:lpstr>Praxis- und Methodenlehre</vt:lpstr>
      <vt:lpstr>Mathematisch- Naturwissenschaftliche Erziehung </vt:lpstr>
      <vt:lpstr>Hauswirtschaftliche Erziehung</vt:lpstr>
      <vt:lpstr>Sport- und Bewegungserziehung</vt:lpstr>
      <vt:lpstr>Säuglingsbetreuung</vt:lpstr>
      <vt:lpstr>Religionslehre und Religionspädagogik Ethik und Ethische Erziehung</vt:lpstr>
      <vt:lpstr>Fachtheoretische Fächer:</vt:lpstr>
      <vt:lpstr>Wahlfächer:</vt:lpstr>
      <vt:lpstr>Du möchtest dich bewerben?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Staatliches Berufliches Schulzentrum Aschaffenburg</dc:title>
  <dc:subject/>
  <dc:creator>Mondani Marius</dc:creator>
  <dc:description/>
  <cp:lastModifiedBy>Alisa Scherer</cp:lastModifiedBy>
  <cp:revision>39</cp:revision>
  <dcterms:created xsi:type="dcterms:W3CDTF">2022-02-10T09:25:07Z</dcterms:created>
  <dcterms:modified xsi:type="dcterms:W3CDTF">2024-10-03T10:01:44Z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0x01010032D5086AAA84814986D51155C8E464FF</vt:lpwstr>
  </property>
  <property fmtid="{D5CDD505-2E9C-101B-9397-08002B2CF9AE}" pid="3" name="MMClips">
    <vt:i4>15</vt:i4>
  </property>
  <property fmtid="{D5CDD505-2E9C-101B-9397-08002B2CF9AE}" pid="4" name="PresentationFormat">
    <vt:lpwstr>Breitbild</vt:lpwstr>
  </property>
  <property fmtid="{D5CDD505-2E9C-101B-9397-08002B2CF9AE}" pid="5" name="Slides">
    <vt:i4>15</vt:i4>
  </property>
</Properties>
</file>