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1" r:id="rId4"/>
    <p:sldId id="263" r:id="rId5"/>
    <p:sldId id="264" r:id="rId6"/>
    <p:sldId id="258" r:id="rId7"/>
    <p:sldId id="259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CCD1-B812-4DC2-A838-E01C5F10235C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FA2C-0AA8-4CD2-9C90-EE86D2ACE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1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642C-D616-4C27-B561-CDEC693EE4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7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89A7-5E3B-4D85-B9AC-15DD3844C7F6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6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C93C-1FA5-4841-9D31-9D2F6969EC09}" type="datetime1">
              <a:rPr lang="de-DE" smtClean="0"/>
              <a:t>29.04.2024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79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C146-9729-4A95-A1FD-9BEC2EA6737D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1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33C8-6556-4BED-A35B-705B41E1B2F2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97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B5A7-4857-4B6F-99E7-8BC168CBFA5C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95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6BC-A40E-4FE6-A59D-CC3C8B2D78DB}" type="datetime1">
              <a:rPr lang="de-DE" smtClean="0"/>
              <a:t>29.04.2024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6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4FF-10E0-4446-87BE-A5AF7D07476E}" type="datetime1">
              <a:rPr lang="de-DE" smtClean="0"/>
              <a:t>29.04.2024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8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1DF1-B9AF-47CF-873E-0B887121643E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27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A4C-249F-4D8F-870E-9007BE35FE01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8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847D-E0BB-4125-B674-5F983A60FB56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75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E82D-A916-4314-B489-7D94D314913C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C26C-9A90-4D87-8008-6D812EEBE4BD}" type="datetime1">
              <a:rPr lang="de-DE" smtClean="0"/>
              <a:t>29.04.2024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5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4F2B-7452-4CD1-B5E1-B5523AEAB6BF}" type="datetime1">
              <a:rPr lang="de-DE" smtClean="0"/>
              <a:t>29.04.2024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68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16BA-1649-4980-B4FF-0E60731E5D48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2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45E-F478-4D13-80D8-085F87CE080D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80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3CC4-3944-46DD-BA38-B30B76D91946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51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A28F-2AC4-427C-88E3-A96DCCA89BDA}" type="datetime1">
              <a:rPr lang="de-DE" smtClean="0"/>
              <a:t>29.04.2024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9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0ADE7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693630"/>
            <a:ext cx="9404723" cy="1159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3BDE3C-4024-4698-9E52-1581D69C7A51}" type="datetime1">
              <a:rPr lang="de-DE" smtClean="0"/>
              <a:t>29.04.2024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9430-5C63-4C87-B0C4-45B177B20E19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03425"/>
            <a:ext cx="9517380" cy="5486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1834B3F-D34C-4BCC-BAEB-D734EF601FE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54955" y="6388391"/>
            <a:ext cx="9435460" cy="4055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E86AE4DA-5B3A-427F-A03E-FDC44F49F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8103631" y="35924"/>
            <a:ext cx="4037012" cy="4188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17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szab.d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peggy_marco-1553824/?utm_source=link-attribution&amp;utm_medium=referral&amp;utm_campaign=image&amp;utm_content=260625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de/?utm_source=link-attribution&amp;utm_medium=referral&amp;utm_campaign=image&amp;utm_content=26062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peggy_marco-1553824/?utm_source=link-attribution&amp;utm_medium=referral&amp;utm_campaign=image&amp;utm_content=260625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de/?utm_source=link-attribution&amp;utm_medium=referral&amp;utm_campaign=image&amp;utm_content=26062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?utm_source=link-attribution&amp;utm_medium=referral&amp;utm_campaign=image&amp;utm_content=2606253" TargetMode="External"/><Relationship Id="rId2" Type="http://schemas.openxmlformats.org/officeDocument/2006/relationships/hyperlink" Target="https://pixabay.com/de/users/peggy_marco-1553824/?utm_source=link-attribution&amp;utm_medium=referral&amp;utm_campaign=image&amp;utm_content=260625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00B0F0"/>
                </a:solidFill>
              </a:rPr>
              <a:t>Berufsschule III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Kompetenzzentrum für Ernährungsberufe </a:t>
            </a:r>
          </a:p>
          <a:p>
            <a:r>
              <a:rPr lang="de-DE" dirty="0">
                <a:solidFill>
                  <a:schemeClr val="tx1"/>
                </a:solidFill>
              </a:rPr>
              <a:t>und Jugendliche ohne Ausbildung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CAF05B-C9DF-4F76-8F00-D871FE5D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14" y="1219200"/>
            <a:ext cx="2808000" cy="21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873" y="885218"/>
            <a:ext cx="9404723" cy="717159"/>
          </a:xfrm>
        </p:spPr>
        <p:txBody>
          <a:bodyPr/>
          <a:lstStyle/>
          <a:p>
            <a:r>
              <a:rPr lang="de-DE" sz="3600" b="1" dirty="0"/>
              <a:t>BSZAB </a:t>
            </a:r>
            <a:r>
              <a:rPr lang="de-DE" sz="3600" b="1" dirty="0" err="1"/>
              <a:t>goes</a:t>
            </a:r>
            <a:r>
              <a:rPr lang="de-DE" sz="3600" b="1" dirty="0"/>
              <a:t> international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0963" y="1957124"/>
            <a:ext cx="8946541" cy="4195481"/>
          </a:xfrm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de-DE" dirty="0"/>
              <a:t>Wer kann teilnehmen? 			- Auszubildende in den Bereichen</a:t>
            </a:r>
          </a:p>
          <a:p>
            <a:pPr marL="0" indent="0">
              <a:buClrTx/>
              <a:buNone/>
            </a:pPr>
            <a:r>
              <a:rPr lang="de-DE" dirty="0"/>
              <a:t>									</a:t>
            </a:r>
            <a:r>
              <a:rPr lang="de-DE" b="1" dirty="0"/>
              <a:t>Gastronomie</a:t>
            </a:r>
            <a:r>
              <a:rPr lang="de-DE" dirty="0"/>
              <a:t> (Hotelfachkräfte, </a:t>
            </a:r>
          </a:p>
          <a:p>
            <a:pPr marL="0" indent="0">
              <a:buClrTx/>
              <a:buNone/>
            </a:pPr>
            <a:r>
              <a:rPr lang="de-DE" dirty="0"/>
              <a:t>									Fachleute für Restaurants und</a:t>
            </a:r>
          </a:p>
          <a:p>
            <a:pPr marL="0" indent="0">
              <a:buClrTx/>
              <a:buNone/>
            </a:pPr>
            <a:r>
              <a:rPr lang="de-DE" dirty="0"/>
              <a:t>									Veranstaltungsgastronomie,</a:t>
            </a:r>
          </a:p>
          <a:p>
            <a:pPr marL="0" indent="0">
              <a:buClrTx/>
              <a:buNone/>
            </a:pPr>
            <a:r>
              <a:rPr lang="de-DE" dirty="0"/>
              <a:t>									Fachkraft für Gastronomie,</a:t>
            </a:r>
          </a:p>
          <a:p>
            <a:pPr marL="0" indent="0">
              <a:buClrTx/>
              <a:buNone/>
            </a:pPr>
            <a:r>
              <a:rPr lang="de-DE" dirty="0"/>
              <a:t>									Fachkraft Küche und Köche) </a:t>
            </a:r>
          </a:p>
          <a:p>
            <a:pPr marL="0" indent="0">
              <a:buClrTx/>
              <a:buNone/>
            </a:pPr>
            <a:endParaRPr lang="de-DE" dirty="0"/>
          </a:p>
          <a:p>
            <a:pPr marL="0" indent="0">
              <a:buClrTx/>
              <a:buNone/>
            </a:pPr>
            <a:r>
              <a:rPr lang="de-DE" dirty="0"/>
              <a:t>									- Auszubildende im </a:t>
            </a:r>
            <a:r>
              <a:rPr lang="de-DE" b="1" dirty="0"/>
              <a:t>Bäckerhandwerk</a:t>
            </a:r>
          </a:p>
          <a:p>
            <a:pPr marL="0" indent="0">
              <a:buClrTx/>
              <a:buNone/>
            </a:pPr>
            <a:r>
              <a:rPr lang="de-DE" b="1" dirty="0"/>
              <a:t>									(wenn möglich) </a:t>
            </a:r>
          </a:p>
          <a:p>
            <a:pPr marL="0" indent="0">
              <a:buClrTx/>
              <a:buNone/>
            </a:pPr>
            <a:endParaRPr lang="de-DE" b="1" dirty="0"/>
          </a:p>
          <a:p>
            <a:pPr marL="0" indent="0">
              <a:buClrTx/>
              <a:buNone/>
            </a:pPr>
            <a:r>
              <a:rPr lang="de-DE" b="1" dirty="0"/>
              <a:t>									</a:t>
            </a:r>
            <a:r>
              <a:rPr lang="de-DE" dirty="0"/>
              <a:t>- Auszubildende der </a:t>
            </a:r>
            <a:r>
              <a:rPr lang="de-DE" b="1" dirty="0"/>
              <a:t>BFS</a:t>
            </a:r>
            <a:r>
              <a:rPr lang="de-DE" dirty="0"/>
              <a:t> </a:t>
            </a:r>
            <a:r>
              <a:rPr lang="de-DE" b="1" dirty="0"/>
              <a:t>Ernährung </a:t>
            </a:r>
          </a:p>
          <a:p>
            <a:pPr marL="0" indent="0">
              <a:buClrTx/>
              <a:buNone/>
            </a:pPr>
            <a:r>
              <a:rPr lang="de-DE" b="1" dirty="0"/>
              <a:t>									und Versorgung (wenn möglich)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BBB8CF-B8D6-4B1C-A3F3-C94DDB9C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10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BAA1E4-5A8B-4CF6-8797-BA932FC9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48" y="4169872"/>
            <a:ext cx="1418440" cy="16907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9977A3-4E60-4FFB-B4E1-AFA30CC0B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98" y="4169872"/>
            <a:ext cx="2390413" cy="16907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60180E-F869-4ED9-B14B-B6B2D508A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65" y="2688128"/>
            <a:ext cx="3381368" cy="13445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E6A8AF-9FB0-4B0D-A551-EBBECE4C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658" y="779894"/>
            <a:ext cx="2611177" cy="6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873" y="885218"/>
            <a:ext cx="9404723" cy="717159"/>
          </a:xfrm>
        </p:spPr>
        <p:txBody>
          <a:bodyPr/>
          <a:lstStyle/>
          <a:p>
            <a:pPr algn="ctr"/>
            <a:r>
              <a:rPr lang="de-DE" sz="3600" b="1" dirty="0"/>
              <a:t>               – Warum sollte ich mitmachen?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0963" y="1957124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457200" indent="-457200" algn="ctr">
              <a:buClrTx/>
              <a:buFont typeface="+mj-lt"/>
              <a:buAutoNum type="arabicPeriod"/>
            </a:pPr>
            <a:r>
              <a:rPr lang="de-DE" sz="2400" dirty="0"/>
              <a:t>Praktische Erfahrungen im Berufsfeld erlangen </a:t>
            </a:r>
          </a:p>
          <a:p>
            <a:pPr marL="457200" indent="-457200" algn="ctr">
              <a:buClrTx/>
              <a:buFont typeface="+mj-lt"/>
              <a:buAutoNum type="arabicPeriod"/>
            </a:pPr>
            <a:r>
              <a:rPr lang="de-DE" sz="2400" dirty="0"/>
              <a:t>Neue Kulturen und Menschen kennenlernen </a:t>
            </a:r>
          </a:p>
          <a:p>
            <a:pPr marL="457200" indent="-457200" algn="ctr">
              <a:buClrTx/>
              <a:buFont typeface="+mj-lt"/>
              <a:buAutoNum type="arabicPeriod"/>
            </a:pPr>
            <a:r>
              <a:rPr lang="de-DE" sz="2400" dirty="0"/>
              <a:t>Persönlichkeit entwickeln </a:t>
            </a:r>
          </a:p>
          <a:p>
            <a:pPr marL="457200" indent="-457200" algn="ctr">
              <a:buClrTx/>
              <a:buFont typeface="+mj-lt"/>
              <a:buAutoNum type="arabicPeriod"/>
            </a:pPr>
            <a:r>
              <a:rPr lang="de-DE" sz="2400" dirty="0"/>
              <a:t>Sprachkenntnisse erweitern</a:t>
            </a:r>
          </a:p>
          <a:p>
            <a:pPr marL="0" indent="0">
              <a:buClrTx/>
              <a:buNone/>
            </a:pPr>
            <a:endParaRPr lang="de-DE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486461-FF32-451B-B376-8161D2B2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44" y="2096283"/>
            <a:ext cx="2662324" cy="13804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470AC2-B12C-4D9C-BACF-75639FEA7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15" y="2103468"/>
            <a:ext cx="2771775" cy="13732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C203931-C9BC-461E-BC27-DD2EFEB4E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9" y="799480"/>
            <a:ext cx="2611177" cy="6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1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5C7E0-CE44-4A84-A098-2AABDF91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266347"/>
            <a:ext cx="8825660" cy="860400"/>
          </a:xfrm>
        </p:spPr>
        <p:txBody>
          <a:bodyPr/>
          <a:lstStyle/>
          <a:p>
            <a:r>
              <a:rPr lang="de-DE" sz="3200" dirty="0"/>
              <a:t>Für weitere Fragen wenden Sie sich an: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2E2F07-C5FD-45F8-8113-B4071A20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3429000"/>
            <a:ext cx="8825659" cy="220878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Staatliches Berufliches Schulzentrum Aschaffenburg</a:t>
            </a:r>
          </a:p>
          <a:p>
            <a:r>
              <a:rPr lang="de-DE" dirty="0">
                <a:solidFill>
                  <a:schemeClr val="tx1"/>
                </a:solidFill>
              </a:rPr>
              <a:t>Seidelstraße 4</a:t>
            </a:r>
          </a:p>
          <a:p>
            <a:r>
              <a:rPr lang="de-DE" dirty="0">
                <a:solidFill>
                  <a:schemeClr val="tx1"/>
                </a:solidFill>
              </a:rPr>
              <a:t>63741 Aschaffenburg</a:t>
            </a:r>
          </a:p>
          <a:p>
            <a:r>
              <a:rPr lang="de-DE" dirty="0">
                <a:solidFill>
                  <a:schemeClr val="tx1"/>
                </a:solidFill>
              </a:rPr>
              <a:t>06021 583850</a:t>
            </a:r>
            <a:endParaRPr lang="de-DE" dirty="0">
              <a:solidFill>
                <a:schemeClr val="tx1"/>
              </a:solidFill>
              <a:hlinkClick r:id="rId2"/>
            </a:endParaRPr>
          </a:p>
          <a:p>
            <a:r>
              <a:rPr lang="de-DE" dirty="0">
                <a:solidFill>
                  <a:schemeClr val="tx1"/>
                </a:solidFill>
                <a:hlinkClick r:id="rId2"/>
              </a:rPr>
              <a:t>info@bszab.de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A91B0-B704-4D0B-9045-A4804E23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1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C8253-5AAA-46BB-A2FD-587D85C0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53518"/>
            <a:ext cx="8825659" cy="1723239"/>
          </a:xfrm>
        </p:spPr>
        <p:txBody>
          <a:bodyPr/>
          <a:lstStyle/>
          <a:p>
            <a:r>
              <a:rPr lang="de-DE" dirty="0"/>
              <a:t>Schüler und Schülerinnen der Berufsschule III sind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5A3E3D-CE4B-4EB6-A5DB-BFAD7A714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776757"/>
            <a:ext cx="8825659" cy="23622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de-DE" sz="2000"/>
              <a:t>alle </a:t>
            </a:r>
            <a:r>
              <a:rPr lang="de-DE" sz="2000" dirty="0"/>
              <a:t>berufsschulpflichtigen und berufsschulberechtigten Auszubildenden mit einem dualen Ausbildungsberuf 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de-DE" sz="2000" dirty="0"/>
              <a:t>aus den Berufsfeldern Fleischerhandwerk, Bäckerhandwerk und Gastronomie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de-DE" sz="2000" dirty="0"/>
              <a:t>mit einem Ausbildungsplatz in der Stadt Aschaffenburg, dem Landkreis Aschaffenburg oder dem Landkreis Miltenberg unabhängig von ihrem Wohnort.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CC11D8-BB9D-4206-8737-40634C12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2</a:t>
            </a:fld>
            <a:endParaRPr lang="de-DE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0A069865-B8DE-4724-9686-4E0838DEE21F}"/>
              </a:ext>
            </a:extLst>
          </p:cNvPr>
          <p:cNvSpPr txBox="1">
            <a:spLocks/>
          </p:cNvSpPr>
          <p:nvPr/>
        </p:nvSpPr>
        <p:spPr>
          <a:xfrm>
            <a:off x="1154953" y="5138957"/>
            <a:ext cx="8825659" cy="1301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de-DE" sz="1900" dirty="0"/>
              <a:t>Schulpflichtige Jugendliche ohne Ausbildungsplatz mit Wohnort in der Stadt oder dem Landkreis Aschaffenburg</a:t>
            </a:r>
          </a:p>
        </p:txBody>
      </p:sp>
    </p:spTree>
    <p:extLst>
      <p:ext uri="{BB962C8B-B14F-4D97-AF65-F5344CB8AC3E}">
        <p14:creationId xmlns:p14="http://schemas.microsoft.com/office/powerpoint/2010/main" val="335512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B1456-3357-417B-95C3-0053983A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90" y="724454"/>
            <a:ext cx="9404723" cy="1335247"/>
          </a:xfrm>
        </p:spPr>
        <p:txBody>
          <a:bodyPr anchor="ctr"/>
          <a:lstStyle/>
          <a:p>
            <a:r>
              <a:rPr lang="de-DE" b="1" dirty="0"/>
              <a:t>Berufe des Fleischerhandwerks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340048-2862-4AEA-992E-5C2D7BA9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4999"/>
            <a:ext cx="4396339" cy="1335247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Fleischer und Fleischerin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5D4EFA-1001-4C40-B44D-4D90F4B7C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3" y="3465037"/>
            <a:ext cx="4396339" cy="576262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de-DE" dirty="0"/>
              <a:t>Ausbildung in der Produktion</a:t>
            </a:r>
          </a:p>
          <a:p>
            <a:pPr>
              <a:buClrTx/>
            </a:pPr>
            <a:r>
              <a:rPr lang="de-DE" dirty="0"/>
              <a:t>Verschiedene Fachrichtungen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FDBEBE-05C9-45E2-9234-E75043EF2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1398646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Fachverkäufer und Fachverkäuferin im Lebensmittelhandwerk mit Schwerpunkt Fleischerei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5CF660-35AE-4DD0-8AB3-B520B84CD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6" y="3465037"/>
            <a:ext cx="4396339" cy="639661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de-DE" dirty="0"/>
              <a:t>Ausbildung im Verkauf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1312415-F409-44B9-BDCA-EDACC86F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91FA5A-CDBF-471A-9E31-750E786BDECD}"/>
              </a:ext>
            </a:extLst>
          </p:cNvPr>
          <p:cNvSpPr txBox="1"/>
          <p:nvPr/>
        </p:nvSpPr>
        <p:spPr>
          <a:xfrm>
            <a:off x="1726509" y="4266089"/>
            <a:ext cx="7855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3 Jahre Ausbildung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4-5 Tage pro Woche im Betrieb und 1 Tag pro Woche in der Berufsschule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Zusätzlich überbetriebliche Lehrlingsausbildung am Bildungszentrum des Fleischerhandwerks in Augsburg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Schriftliche und praktische Abschlussprüfung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03346D-A5E9-4EB6-B2FD-80B6C2ED7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r="19972"/>
          <a:stretch/>
        </p:blipFill>
        <p:spPr>
          <a:xfrm flipH="1">
            <a:off x="10016811" y="3012855"/>
            <a:ext cx="1489077" cy="27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CB5C17-BB2E-4B56-B624-315EC6D5C98B}"/>
              </a:ext>
            </a:extLst>
          </p:cNvPr>
          <p:cNvSpPr txBox="1"/>
          <p:nvPr/>
        </p:nvSpPr>
        <p:spPr>
          <a:xfrm>
            <a:off x="10137976" y="5752705"/>
            <a:ext cx="15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Bild von </a:t>
            </a:r>
            <a:r>
              <a:rPr lang="de-DE" sz="8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Peggy und Marco </a:t>
            </a:r>
            <a:r>
              <a:rPr lang="de-DE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LachmannAnke</a:t>
            </a:r>
            <a:r>
              <a:rPr lang="de-DE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auf </a:t>
            </a:r>
            <a:r>
              <a:rPr lang="de-DE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4"/>
              </a:rPr>
              <a:t>Pixabay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9960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FF635-87A5-4602-A35D-20CF4884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692965"/>
            <a:ext cx="9404723" cy="1159618"/>
          </a:xfrm>
        </p:spPr>
        <p:txBody>
          <a:bodyPr anchor="ctr"/>
          <a:lstStyle/>
          <a:p>
            <a:r>
              <a:rPr lang="de-DE" b="1" dirty="0"/>
              <a:t>Berufe des Bäckerhandwerks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9681AE-8735-4698-9996-485DFCDE3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1159618"/>
          </a:xfrm>
        </p:spPr>
        <p:txBody>
          <a:bodyPr anchor="ctr"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Bäcker und Bäckerin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2DE099-1E08-4368-8ABF-B74570B7B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312" y="3116370"/>
            <a:ext cx="4396339" cy="1159618"/>
          </a:xfrm>
        </p:spPr>
        <p:txBody>
          <a:bodyPr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Fachverkäufer und Fachverkäuferin im Lebensmittelhandwerk mit Schwerpunkt Bäckerei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8D8D40-C86E-4BD0-98D6-CD87001F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4</a:t>
            </a:fld>
            <a:endParaRPr lang="de-DE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4C66543-D4BD-4EC7-A6F3-EBEC11CA759F}"/>
              </a:ext>
            </a:extLst>
          </p:cNvPr>
          <p:cNvSpPr txBox="1">
            <a:spLocks/>
          </p:cNvSpPr>
          <p:nvPr/>
        </p:nvSpPr>
        <p:spPr>
          <a:xfrm>
            <a:off x="5654495" y="1905000"/>
            <a:ext cx="4396339" cy="115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Konditor und Konditorin     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(nur 1. Ausbildungsjahr)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4BADA4F-92C9-484D-B748-BC24BF6E0361}"/>
              </a:ext>
            </a:extLst>
          </p:cNvPr>
          <p:cNvSpPr txBox="1">
            <a:spLocks/>
          </p:cNvSpPr>
          <p:nvPr/>
        </p:nvSpPr>
        <p:spPr>
          <a:xfrm>
            <a:off x="5654496" y="3169451"/>
            <a:ext cx="4396339" cy="1159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Fachverkäufer und Fachverkäuferin im Lebensmittelhandwerk mit Schwerpunkt Konditorei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6D2BB5-AF20-4EC5-8B2A-1CBB210608D9}"/>
              </a:ext>
            </a:extLst>
          </p:cNvPr>
          <p:cNvSpPr txBox="1"/>
          <p:nvPr/>
        </p:nvSpPr>
        <p:spPr>
          <a:xfrm>
            <a:off x="1726508" y="4606454"/>
            <a:ext cx="7855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3 Jahre Ausbildung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4-5 Tage pro Woche im Betrieb und 1 Tag pro Woche in der Berufsschule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Zusätzlich überbetriebliche Lehrlingsunterweisung am Bildungszentrum der Handwerkskammer in Würzburg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Schriftliche und praktische Abschlussprüfung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84F40E0-2F61-4671-BA5B-549618EC0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r="20078"/>
          <a:stretch/>
        </p:blipFill>
        <p:spPr>
          <a:xfrm>
            <a:off x="9869775" y="2925988"/>
            <a:ext cx="1803731" cy="27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39A1B4-A066-49F2-A787-E73C8A20BFF3}"/>
              </a:ext>
            </a:extLst>
          </p:cNvPr>
          <p:cNvSpPr txBox="1"/>
          <p:nvPr/>
        </p:nvSpPr>
        <p:spPr>
          <a:xfrm>
            <a:off x="10137976" y="5752705"/>
            <a:ext cx="15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Bild von </a:t>
            </a:r>
            <a:r>
              <a:rPr lang="de-DE" sz="8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Peggy und Marco </a:t>
            </a:r>
            <a:r>
              <a:rPr lang="de-DE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LachmannAnke</a:t>
            </a:r>
            <a:r>
              <a:rPr lang="de-DE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auf </a:t>
            </a:r>
            <a:r>
              <a:rPr lang="de-DE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4"/>
              </a:rPr>
              <a:t>Pixabay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4397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FF635-87A5-4602-A35D-20CF4884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694884"/>
            <a:ext cx="9404723" cy="1159618"/>
          </a:xfrm>
        </p:spPr>
        <p:txBody>
          <a:bodyPr anchor="ctr"/>
          <a:lstStyle/>
          <a:p>
            <a:r>
              <a:rPr lang="de-DE" b="1" dirty="0"/>
              <a:t>Berufe des Gastgewerbes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9681AE-8735-4698-9996-485DFCDE3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920360"/>
            <a:ext cx="4396339" cy="1044000"/>
          </a:xfrm>
        </p:spPr>
        <p:txBody>
          <a:bodyPr anchor="ctr"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Fachkraft für Gastronomie</a:t>
            </a:r>
          </a:p>
          <a:p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	a) Schwerpunkt Restaurant</a:t>
            </a:r>
          </a:p>
          <a:p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	b) Schwerpunkt Systemgastronomie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2DE099-1E08-4368-8ABF-B74570B7B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312" y="3319449"/>
            <a:ext cx="4396339" cy="1044000"/>
          </a:xfrm>
        </p:spPr>
        <p:txBody>
          <a:bodyPr anchor="ctr"/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Fachmann und Fachfrau für Restaurants und Veranstaltungsgastronomie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E28DAE-9E16-441D-9FFD-6F29F181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5</a:t>
            </a:fld>
            <a:endParaRPr lang="de-DE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4C66543-D4BD-4EC7-A6F3-EBEC11CA759F}"/>
              </a:ext>
            </a:extLst>
          </p:cNvPr>
          <p:cNvSpPr txBox="1">
            <a:spLocks/>
          </p:cNvSpPr>
          <p:nvPr/>
        </p:nvSpPr>
        <p:spPr>
          <a:xfrm>
            <a:off x="5654494" y="1850117"/>
            <a:ext cx="4396339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Fachmann und Fachfrau für Systemgastronomie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(nur 1. Ausbildungsjahr)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4BADA4F-92C9-484D-B748-BC24BF6E0361}"/>
              </a:ext>
            </a:extLst>
          </p:cNvPr>
          <p:cNvSpPr txBox="1">
            <a:spLocks/>
          </p:cNvSpPr>
          <p:nvPr/>
        </p:nvSpPr>
        <p:spPr>
          <a:xfrm>
            <a:off x="5654494" y="2992278"/>
            <a:ext cx="4396339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Kaufmann und Kauffrau für Hotelmanagement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600" dirty="0">
                <a:solidFill>
                  <a:schemeClr val="tx2">
                    <a:lumMod val="75000"/>
                  </a:schemeClr>
                </a:solidFill>
              </a:rPr>
              <a:t>(nur 1. Ausbildungsjahr)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448CAA7-9011-42F7-BA1B-1A40D261B245}"/>
              </a:ext>
            </a:extLst>
          </p:cNvPr>
          <p:cNvSpPr txBox="1">
            <a:spLocks/>
          </p:cNvSpPr>
          <p:nvPr/>
        </p:nvSpPr>
        <p:spPr>
          <a:xfrm>
            <a:off x="1103312" y="4324255"/>
            <a:ext cx="4396339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Hotelfachmann und Hotelfachfrau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751908FA-532D-440A-8D75-23DAF0AD1044}"/>
              </a:ext>
            </a:extLst>
          </p:cNvPr>
          <p:cNvSpPr txBox="1">
            <a:spLocks/>
          </p:cNvSpPr>
          <p:nvPr/>
        </p:nvSpPr>
        <p:spPr>
          <a:xfrm>
            <a:off x="5654494" y="4324255"/>
            <a:ext cx="4396339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Koch und Köchin</a:t>
            </a:r>
            <a:endParaRPr lang="de-D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5A15DF-A1DA-4192-9654-654348FC54BB}"/>
              </a:ext>
            </a:extLst>
          </p:cNvPr>
          <p:cNvSpPr txBox="1"/>
          <p:nvPr/>
        </p:nvSpPr>
        <p:spPr>
          <a:xfrm>
            <a:off x="1934014" y="5257411"/>
            <a:ext cx="785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2-3 Jahre Ausbildung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3-5 Tage pro Woche im Betrieb und 1-2 Tage pro Woche in der Berufsschule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de-DE" dirty="0"/>
              <a:t>Schriftliche und praktische Abschlussprüfung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D315C94-EBFB-4301-819A-F3445FE0430B}"/>
              </a:ext>
            </a:extLst>
          </p:cNvPr>
          <p:cNvSpPr txBox="1"/>
          <p:nvPr/>
        </p:nvSpPr>
        <p:spPr>
          <a:xfrm>
            <a:off x="10137976" y="5752705"/>
            <a:ext cx="150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Bild von </a:t>
            </a:r>
            <a:r>
              <a:rPr lang="de-DE" sz="800" b="0" i="0" u="sng" dirty="0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2"/>
              </a:rPr>
              <a:t>Peggy und Marco </a:t>
            </a:r>
            <a:r>
              <a:rPr lang="de-DE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2"/>
              </a:rPr>
              <a:t>LachmannAnke</a:t>
            </a:r>
            <a:r>
              <a:rPr lang="de-DE" sz="800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auf </a:t>
            </a:r>
            <a:r>
              <a:rPr lang="de-DE" sz="800" b="0" i="0" u="sng" dirty="0" err="1">
                <a:solidFill>
                  <a:srgbClr val="191B26"/>
                </a:solidFill>
                <a:effectLst/>
                <a:latin typeface="Open Sans" panose="020B0606030504020204" pitchFamily="34" charset="0"/>
                <a:hlinkClick r:id="rId3"/>
              </a:rPr>
              <a:t>Pixabay</a:t>
            </a:r>
            <a:endParaRPr lang="de-DE" sz="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5BCEAA-B5CA-43AE-A1D9-10827B26F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r="18803"/>
          <a:stretch/>
        </p:blipFill>
        <p:spPr>
          <a:xfrm flipH="1">
            <a:off x="10022597" y="2868498"/>
            <a:ext cx="1498087" cy="2700000"/>
          </a:xfrm>
          <a:prstGeom prst="rect">
            <a:avLst/>
          </a:prstGeom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9EF4D4D-79B7-4D02-BE9E-6DF75E0162DD}"/>
              </a:ext>
            </a:extLst>
          </p:cNvPr>
          <p:cNvSpPr txBox="1">
            <a:spLocks/>
          </p:cNvSpPr>
          <p:nvPr/>
        </p:nvSpPr>
        <p:spPr>
          <a:xfrm>
            <a:off x="5654494" y="3808770"/>
            <a:ext cx="4396339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Fachkraft Küche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 dirty="0"/>
              <a:t>BVJ/k – Berufsvorbereitungsjahr in kooperativer Form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de-DE" dirty="0"/>
              <a:t>Die </a:t>
            </a:r>
            <a:r>
              <a:rPr lang="de-DE" dirty="0" err="1"/>
              <a:t>SuS</a:t>
            </a:r>
            <a:r>
              <a:rPr lang="de-DE" dirty="0"/>
              <a:t> besuchen in einem Vollzeitjahr das Berufsvorbereitungsjahr </a:t>
            </a:r>
          </a:p>
          <a:p>
            <a:pPr>
              <a:buClrTx/>
            </a:pPr>
            <a:r>
              <a:rPr lang="de-DE" dirty="0"/>
              <a:t>Das bedeutet mehr Zeit, intensive Vorbereitung auf den Beruf, Betriebspraktika und Unterricht in kleinen Klassen</a:t>
            </a:r>
          </a:p>
          <a:p>
            <a:pPr>
              <a:buClrTx/>
            </a:pPr>
            <a:r>
              <a:rPr lang="de-DE" dirty="0"/>
              <a:t>durchgehende sozialpädagogische Begleitung für jeden Einzelnen über den Unterricht hinaus</a:t>
            </a:r>
          </a:p>
          <a:p>
            <a:pPr>
              <a:buClrTx/>
            </a:pPr>
            <a:r>
              <a:rPr lang="de-DE" dirty="0"/>
              <a:t>Beim kooperativen Berufsvorbereitungsjahr (BVJ/k) arbeitet die Berufsschule mit einem außerschulischen Kooperationspartner zusammen</a:t>
            </a:r>
          </a:p>
          <a:p>
            <a:pPr>
              <a:buClrTx/>
            </a:pPr>
            <a:r>
              <a:rPr lang="de-DE" dirty="0"/>
              <a:t>der Kooperationspartner übernimmt neben der Betreuung von Praktika auch einen Teil des Unterrichts und die sozialpädagogische Begleitung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1AA0D8-F8FF-4B75-9ECB-165119AE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50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873" y="885218"/>
            <a:ext cx="9404723" cy="717159"/>
          </a:xfrm>
        </p:spPr>
        <p:txBody>
          <a:bodyPr/>
          <a:lstStyle/>
          <a:p>
            <a:pPr algn="ctr"/>
            <a:r>
              <a:rPr lang="de-DE" sz="3600" b="1" dirty="0"/>
              <a:t>Zielgruppe sind: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0963" y="1957124"/>
            <a:ext cx="8946541" cy="4195481"/>
          </a:xfrm>
        </p:spPr>
        <p:txBody>
          <a:bodyPr/>
          <a:lstStyle/>
          <a:p>
            <a:pPr>
              <a:buClrTx/>
            </a:pPr>
            <a:r>
              <a:rPr lang="de-DE" dirty="0"/>
              <a:t>… alle neu berufsschulpflichtig werdenden Absolventen der allgemeinbildenden Schulen des Schuljahrs 2020/2021 ohne Ausbildungsplatz bis zum 21. Lebensjahr</a:t>
            </a:r>
          </a:p>
          <a:p>
            <a:pPr>
              <a:buClrTx/>
            </a:pPr>
            <a:r>
              <a:rPr lang="de-DE" dirty="0"/>
              <a:t>Für Jugendliche mit sonderpädagogischem Förderbedarf stehen zusätzlich die Maßnahmen der Berufsschulen zur sonder-pädagogischen Förderung zur Verfügung</a:t>
            </a:r>
          </a:p>
          <a:p>
            <a:pPr marL="0" indent="0">
              <a:buClrTx/>
              <a:buNone/>
            </a:pPr>
            <a:endParaRPr lang="de-DE" dirty="0"/>
          </a:p>
          <a:p>
            <a:pPr>
              <a:buClrTx/>
            </a:pPr>
            <a:r>
              <a:rPr lang="de-DE" dirty="0"/>
              <a:t>Geplant sind für das nächste Schuljahr zwei Klassen BVJ/k in der BS III</a:t>
            </a:r>
          </a:p>
          <a:p>
            <a:pPr>
              <a:buClrTx/>
            </a:pPr>
            <a:r>
              <a:rPr lang="de-DE" dirty="0"/>
              <a:t>Es ist ein wöchentlicher Wechsel der Klassen geplant (eine Woche Schule/ eine Woche Kooperationspartner)</a:t>
            </a:r>
          </a:p>
          <a:p>
            <a:pPr>
              <a:buClrTx/>
            </a:pPr>
            <a:endParaRPr lang="de-DE" dirty="0"/>
          </a:p>
          <a:p>
            <a:pPr>
              <a:buClrTx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9FFCEC-7962-4B6A-B95D-0B5EB0A1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13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2" y="693630"/>
            <a:ext cx="10667156" cy="691033"/>
          </a:xfrm>
        </p:spPr>
        <p:txBody>
          <a:bodyPr/>
          <a:lstStyle/>
          <a:p>
            <a:pPr algn="ctr"/>
            <a:r>
              <a:rPr lang="de-DE" b="1" dirty="0"/>
              <a:t>Ziele 										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5553" y="1534482"/>
            <a:ext cx="4888926" cy="419548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ClrTx/>
            </a:pPr>
            <a:r>
              <a:rPr lang="de-DE" dirty="0"/>
              <a:t>den passenden Ausbildungs-</a:t>
            </a:r>
          </a:p>
          <a:p>
            <a:pPr marL="0" indent="0">
              <a:buClrTx/>
              <a:buNone/>
            </a:pPr>
            <a:r>
              <a:rPr lang="de-DE" dirty="0"/>
              <a:t>     platz finden </a:t>
            </a:r>
          </a:p>
          <a:p>
            <a:pPr>
              <a:buClrTx/>
            </a:pPr>
            <a:r>
              <a:rPr lang="de-DE" dirty="0"/>
              <a:t>erfolgreicher Einstieg ins </a:t>
            </a:r>
          </a:p>
          <a:p>
            <a:pPr marL="0" indent="0">
              <a:buClrTx/>
              <a:buNone/>
            </a:pPr>
            <a:r>
              <a:rPr lang="de-DE" dirty="0"/>
              <a:t>     Arbeitsleben </a:t>
            </a:r>
          </a:p>
          <a:p>
            <a:pPr>
              <a:buClrTx/>
            </a:pPr>
            <a:r>
              <a:rPr lang="de-DE" dirty="0"/>
              <a:t>allgemeinbildender </a:t>
            </a:r>
            <a:r>
              <a:rPr lang="de-DE" dirty="0" err="1"/>
              <a:t>Schulab</a:t>
            </a:r>
            <a:r>
              <a:rPr lang="de-DE" dirty="0"/>
              <a:t>-</a:t>
            </a:r>
          </a:p>
          <a:p>
            <a:pPr marL="0" indent="0">
              <a:buClrTx/>
              <a:buNone/>
            </a:pPr>
            <a:r>
              <a:rPr lang="de-DE" dirty="0"/>
              <a:t>     </a:t>
            </a:r>
            <a:r>
              <a:rPr lang="de-DE" dirty="0" err="1"/>
              <a:t>schluss</a:t>
            </a:r>
            <a:r>
              <a:rPr lang="de-DE" dirty="0"/>
              <a:t> kann nachgeholt werden</a:t>
            </a:r>
          </a:p>
          <a:p>
            <a:pPr>
              <a:buClrTx/>
            </a:pPr>
            <a:r>
              <a:rPr lang="de-DE" dirty="0"/>
              <a:t>bei erfolgreichen Bestehen</a:t>
            </a:r>
          </a:p>
          <a:p>
            <a:pPr marL="0" indent="0">
              <a:buClrTx/>
              <a:buNone/>
            </a:pPr>
            <a:r>
              <a:rPr lang="de-DE" dirty="0"/>
              <a:t>     ist die Schulpflicht abgegolten</a:t>
            </a:r>
          </a:p>
          <a:p>
            <a:pPr marL="0" indent="0">
              <a:buClrTx/>
              <a:buNone/>
            </a:pPr>
            <a:r>
              <a:rPr lang="de-DE" dirty="0"/>
              <a:t> 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C5DDEC-1433-439E-B010-60DF305A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8</a:t>
            </a:fld>
            <a:endParaRPr lang="de-DE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82" y="1534482"/>
            <a:ext cx="5653121" cy="41954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CF874A0-093E-440A-ADB6-32D61FB1937E}"/>
              </a:ext>
            </a:extLst>
          </p:cNvPr>
          <p:cNvSpPr/>
          <p:nvPr/>
        </p:nvSpPr>
        <p:spPr>
          <a:xfrm>
            <a:off x="6949769" y="5856593"/>
            <a:ext cx="3566746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rgbClr val="0092A5"/>
                </a:solidFill>
                <a:latin typeface="Sansation-Regular"/>
              </a:rPr>
              <a:t>Quelle: www.berufsvorbereitung.bayern.de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4858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309" y="779894"/>
            <a:ext cx="6910628" cy="1159618"/>
          </a:xfrm>
        </p:spPr>
        <p:txBody>
          <a:bodyPr/>
          <a:lstStyle/>
          <a:p>
            <a:pPr algn="ctr"/>
            <a:r>
              <a:rPr lang="de-DE" sz="3600" b="1" dirty="0"/>
              <a:t>BSZAB </a:t>
            </a:r>
            <a:r>
              <a:rPr lang="de-DE" sz="3600" b="1" dirty="0" err="1"/>
              <a:t>goes</a:t>
            </a:r>
            <a:r>
              <a:rPr lang="de-DE" sz="3600" b="1" dirty="0"/>
              <a:t> international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4" y="1853248"/>
            <a:ext cx="9775423" cy="468085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de-DE" dirty="0"/>
              <a:t>Was ist damit gemeint? 			</a:t>
            </a:r>
            <a:r>
              <a:rPr lang="de-DE" b="1" dirty="0"/>
              <a:t>2-wöchiger Auslandsaufenthalt</a:t>
            </a:r>
          </a:p>
          <a:p>
            <a:pPr marL="0" indent="0">
              <a:buClrTx/>
              <a:buNone/>
            </a:pPr>
            <a:endParaRPr lang="de-DE" sz="500" dirty="0"/>
          </a:p>
          <a:p>
            <a:pPr>
              <a:buClrTx/>
            </a:pPr>
            <a:r>
              <a:rPr lang="de-DE" dirty="0"/>
              <a:t>Wohin geht es? 					</a:t>
            </a:r>
            <a:r>
              <a:rPr lang="de-DE" b="1" dirty="0"/>
              <a:t>Ungarn und Irland</a:t>
            </a:r>
          </a:p>
          <a:p>
            <a:pPr marL="0" indent="0">
              <a:buClrTx/>
              <a:buNone/>
            </a:pPr>
            <a:r>
              <a:rPr lang="de-DE" dirty="0"/>
              <a:t>										(aktuell, im Wechsel) </a:t>
            </a:r>
          </a:p>
          <a:p>
            <a:pPr marL="0" indent="0">
              <a:buClrTx/>
              <a:buNone/>
            </a:pPr>
            <a:endParaRPr lang="de-DE" sz="500" dirty="0"/>
          </a:p>
          <a:p>
            <a:pPr>
              <a:buClrTx/>
            </a:pPr>
            <a:r>
              <a:rPr lang="de-DE" dirty="0"/>
              <a:t>Was beinhaltet der Aufenthalt? 	</a:t>
            </a:r>
            <a:r>
              <a:rPr lang="de-DE" b="1" dirty="0"/>
              <a:t>- Betriebspraktikum (8-10 Tage)</a:t>
            </a:r>
          </a:p>
          <a:p>
            <a:pPr marL="0" indent="0">
              <a:buClrTx/>
              <a:buNone/>
            </a:pPr>
            <a:r>
              <a:rPr lang="de-DE" b="1" dirty="0"/>
              <a:t>										- Sprachkurs</a:t>
            </a:r>
          </a:p>
          <a:p>
            <a:pPr marL="0" indent="0">
              <a:buClrTx/>
              <a:buNone/>
            </a:pPr>
            <a:r>
              <a:rPr lang="de-DE" b="1" dirty="0"/>
              <a:t>										- kulturelle Aktivitäten  </a:t>
            </a:r>
          </a:p>
          <a:p>
            <a:pPr marL="0" indent="0">
              <a:buClrTx/>
              <a:buNone/>
            </a:pPr>
            <a:endParaRPr lang="de-DE" sz="500" dirty="0"/>
          </a:p>
          <a:p>
            <a:pPr>
              <a:buClrTx/>
            </a:pPr>
            <a:r>
              <a:rPr lang="de-DE" dirty="0"/>
              <a:t>Wer zahlt das Ganze? 				</a:t>
            </a:r>
            <a:r>
              <a:rPr lang="de-DE" b="1" dirty="0"/>
              <a:t>Finanzierung durch die EU</a:t>
            </a:r>
          </a:p>
          <a:p>
            <a:pPr marL="0" indent="0">
              <a:buClrTx/>
              <a:buNone/>
            </a:pPr>
            <a:r>
              <a:rPr lang="de-DE" b="1" dirty="0"/>
              <a:t>										+ Eigenbeitrag (ca. 250 € je nach Land)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09D619-E763-4B07-9557-CC84F32F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9430-5C63-4C87-B0C4-45B177B20E19}" type="slidenum">
              <a:rPr lang="de-DE" smtClean="0"/>
              <a:t>9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58" y="779894"/>
            <a:ext cx="2611177" cy="6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8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SZAB-BS3">
  <a:themeElements>
    <a:clrScheme name="BSZAB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00B0F0"/>
      </a:accent1>
      <a:accent2>
        <a:srgbClr val="0070C0"/>
      </a:accent2>
      <a:accent3>
        <a:srgbClr val="E6B729"/>
      </a:accent3>
      <a:accent4>
        <a:srgbClr val="6AAC90"/>
      </a:accent4>
      <a:accent5>
        <a:srgbClr val="EC5654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ZAB-BS3" id="{A01A4884-4613-4FEC-B84C-060CEAB80F5B}" vid="{A16031F7-C661-42F8-8AF8-F345426643D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785</Words>
  <Application>Microsoft Office PowerPoint</Application>
  <PresentationFormat>Breitbild</PresentationFormat>
  <Paragraphs>118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Sansation-Regular</vt:lpstr>
      <vt:lpstr>Wingdings</vt:lpstr>
      <vt:lpstr>Wingdings 3</vt:lpstr>
      <vt:lpstr>BSZAB-BS3</vt:lpstr>
      <vt:lpstr>Berufsschule III</vt:lpstr>
      <vt:lpstr>Schüler und Schülerinnen der Berufsschule III sind</vt:lpstr>
      <vt:lpstr>Berufe des Fleischerhandwerks</vt:lpstr>
      <vt:lpstr>Berufe des Bäckerhandwerks</vt:lpstr>
      <vt:lpstr>Berufe des Gastgewerbes</vt:lpstr>
      <vt:lpstr>BVJ/k – Berufsvorbereitungsjahr in kooperativer Form</vt:lpstr>
      <vt:lpstr>Zielgruppe sind:</vt:lpstr>
      <vt:lpstr>Ziele           Inhalt</vt:lpstr>
      <vt:lpstr>BSZAB goes international</vt:lpstr>
      <vt:lpstr>BSZAB goes international</vt:lpstr>
      <vt:lpstr>               – Warum sollte ich mitmachen? </vt:lpstr>
      <vt:lpstr>Für weitere Fragen wenden Sie sich an: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Berufssprache Deutsch</dc:title>
  <dc:creator>Renate Hauser</dc:creator>
  <cp:lastModifiedBy>Alisa Scherer</cp:lastModifiedBy>
  <cp:revision>29</cp:revision>
  <dcterms:created xsi:type="dcterms:W3CDTF">2021-03-01T17:37:49Z</dcterms:created>
  <dcterms:modified xsi:type="dcterms:W3CDTF">2024-04-29T14:40:24Z</dcterms:modified>
</cp:coreProperties>
</file>